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8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20"/>
  </p:notesMasterIdLst>
  <p:sldIdLst>
    <p:sldId id="343" r:id="rId2"/>
    <p:sldId id="428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7" r:id="rId23"/>
    <p:sldId id="328" r:id="rId24"/>
    <p:sldId id="337" r:id="rId25"/>
    <p:sldId id="448" r:id="rId26"/>
    <p:sldId id="346" r:id="rId27"/>
    <p:sldId id="345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429" r:id="rId41"/>
    <p:sldId id="386" r:id="rId42"/>
    <p:sldId id="387" r:id="rId43"/>
    <p:sldId id="388" r:id="rId44"/>
    <p:sldId id="389" r:id="rId45"/>
    <p:sldId id="390" r:id="rId46"/>
    <p:sldId id="449" r:id="rId47"/>
    <p:sldId id="364" r:id="rId48"/>
    <p:sldId id="408" r:id="rId49"/>
    <p:sldId id="409" r:id="rId50"/>
    <p:sldId id="410" r:id="rId51"/>
    <p:sldId id="411" r:id="rId52"/>
    <p:sldId id="412" r:id="rId53"/>
    <p:sldId id="413" r:id="rId54"/>
    <p:sldId id="414" r:id="rId55"/>
    <p:sldId id="415" r:id="rId56"/>
    <p:sldId id="416" r:id="rId57"/>
    <p:sldId id="417" r:id="rId58"/>
    <p:sldId id="418" r:id="rId59"/>
    <p:sldId id="419" r:id="rId60"/>
    <p:sldId id="420" r:id="rId61"/>
    <p:sldId id="421" r:id="rId62"/>
    <p:sldId id="422" r:id="rId63"/>
    <p:sldId id="423" r:id="rId64"/>
    <p:sldId id="445" r:id="rId65"/>
    <p:sldId id="368" r:id="rId66"/>
    <p:sldId id="369" r:id="rId67"/>
    <p:sldId id="370" r:id="rId68"/>
    <p:sldId id="371" r:id="rId69"/>
    <p:sldId id="446" r:id="rId70"/>
    <p:sldId id="372" r:id="rId71"/>
    <p:sldId id="373" r:id="rId72"/>
    <p:sldId id="431" r:id="rId73"/>
    <p:sldId id="432" r:id="rId74"/>
    <p:sldId id="434" r:id="rId75"/>
    <p:sldId id="435" r:id="rId76"/>
    <p:sldId id="433" r:id="rId77"/>
    <p:sldId id="436" r:id="rId78"/>
    <p:sldId id="437" r:id="rId79"/>
    <p:sldId id="439" r:id="rId80"/>
    <p:sldId id="438" r:id="rId81"/>
    <p:sldId id="440" r:id="rId82"/>
    <p:sldId id="441" r:id="rId83"/>
    <p:sldId id="442" r:id="rId84"/>
    <p:sldId id="444" r:id="rId85"/>
    <p:sldId id="443" r:id="rId86"/>
    <p:sldId id="447" r:id="rId87"/>
    <p:sldId id="374" r:id="rId88"/>
    <p:sldId id="375" r:id="rId89"/>
    <p:sldId id="377" r:id="rId90"/>
    <p:sldId id="378" r:id="rId91"/>
    <p:sldId id="379" r:id="rId92"/>
    <p:sldId id="381" r:id="rId93"/>
    <p:sldId id="382" r:id="rId94"/>
    <p:sldId id="383" r:id="rId95"/>
    <p:sldId id="452" r:id="rId96"/>
    <p:sldId id="1253" r:id="rId97"/>
    <p:sldId id="453" r:id="rId98"/>
    <p:sldId id="831" r:id="rId99"/>
    <p:sldId id="1030" r:id="rId100"/>
    <p:sldId id="1254" r:id="rId101"/>
    <p:sldId id="1234" r:id="rId102"/>
    <p:sldId id="1252" r:id="rId103"/>
    <p:sldId id="1231" r:id="rId104"/>
    <p:sldId id="1255" r:id="rId105"/>
    <p:sldId id="1232" r:id="rId106"/>
    <p:sldId id="260" r:id="rId107"/>
    <p:sldId id="261" r:id="rId108"/>
    <p:sldId id="262" r:id="rId109"/>
    <p:sldId id="263" r:id="rId110"/>
    <p:sldId id="450" r:id="rId111"/>
    <p:sldId id="397" r:id="rId112"/>
    <p:sldId id="398" r:id="rId113"/>
    <p:sldId id="399" r:id="rId114"/>
    <p:sldId id="400" r:id="rId115"/>
    <p:sldId id="401" r:id="rId116"/>
    <p:sldId id="403" r:id="rId117"/>
    <p:sldId id="404" r:id="rId118"/>
    <p:sldId id="451" r:id="rId11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CED03143-CCC3-4B3E-BE09-EA981CD4AD23}">
          <p14:sldIdLst>
            <p14:sldId id="343"/>
            <p14:sldId id="428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7"/>
            <p14:sldId id="328"/>
            <p14:sldId id="337"/>
          </p14:sldIdLst>
        </p14:section>
        <p14:section name="Untitled Section" id="{077FB2D5-6E7F-4465-A1E9-D748FE492A44}">
          <p14:sldIdLst>
            <p14:sldId id="448"/>
            <p14:sldId id="346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</p14:sldIdLst>
        </p14:section>
        <p14:section name="Untitled Section" id="{01C77F5E-9017-4735-9B5B-8EF0D7EDD378}">
          <p14:sldIdLst>
            <p14:sldId id="429"/>
            <p14:sldId id="386"/>
            <p14:sldId id="387"/>
            <p14:sldId id="388"/>
            <p14:sldId id="389"/>
            <p14:sldId id="390"/>
          </p14:sldIdLst>
        </p14:section>
        <p14:section name="Untitled Section" id="{DFE16095-8EDE-467C-8C7D-355A91040A7E}">
          <p14:sldIdLst>
            <p14:sldId id="449"/>
            <p14:sldId id="364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45"/>
            <p14:sldId id="368"/>
            <p14:sldId id="369"/>
            <p14:sldId id="370"/>
            <p14:sldId id="371"/>
            <p14:sldId id="446"/>
            <p14:sldId id="372"/>
            <p14:sldId id="373"/>
            <p14:sldId id="431"/>
            <p14:sldId id="432"/>
            <p14:sldId id="434"/>
            <p14:sldId id="435"/>
            <p14:sldId id="433"/>
            <p14:sldId id="436"/>
            <p14:sldId id="437"/>
            <p14:sldId id="439"/>
            <p14:sldId id="438"/>
            <p14:sldId id="440"/>
            <p14:sldId id="441"/>
            <p14:sldId id="442"/>
            <p14:sldId id="444"/>
            <p14:sldId id="443"/>
            <p14:sldId id="447"/>
            <p14:sldId id="374"/>
            <p14:sldId id="375"/>
            <p14:sldId id="377"/>
            <p14:sldId id="378"/>
            <p14:sldId id="379"/>
            <p14:sldId id="381"/>
            <p14:sldId id="382"/>
            <p14:sldId id="383"/>
            <p14:sldId id="452"/>
            <p14:sldId id="1253"/>
            <p14:sldId id="453"/>
            <p14:sldId id="831"/>
            <p14:sldId id="1030"/>
            <p14:sldId id="1254"/>
            <p14:sldId id="1234"/>
            <p14:sldId id="1252"/>
            <p14:sldId id="1231"/>
            <p14:sldId id="1255"/>
            <p14:sldId id="1232"/>
            <p14:sldId id="260"/>
            <p14:sldId id="261"/>
            <p14:sldId id="262"/>
            <p14:sldId id="263"/>
          </p14:sldIdLst>
        </p14:section>
        <p14:section name="Untitled Section" id="{152604D4-ADFF-44CC-A722-89E6C0058B4D}">
          <p14:sldIdLst>
            <p14:sldId id="450"/>
            <p14:sldId id="397"/>
            <p14:sldId id="398"/>
            <p14:sldId id="399"/>
            <p14:sldId id="400"/>
            <p14:sldId id="401"/>
            <p14:sldId id="403"/>
            <p14:sldId id="404"/>
          </p14:sldIdLst>
        </p14:section>
        <p14:section name="Untitled Section" id="{4BD778D6-B300-4DFC-9144-0C6DA587F650}">
          <p14:sldIdLst>
            <p14:sldId id="4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42" autoAdjust="0"/>
    <p:restoredTop sz="79897" autoAdjust="0"/>
  </p:normalViewPr>
  <p:slideViewPr>
    <p:cSldViewPr>
      <p:cViewPr varScale="1">
        <p:scale>
          <a:sx n="91" d="100"/>
          <a:sy n="91" d="100"/>
        </p:scale>
        <p:origin x="201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42426"/>
    </p:cViewPr>
  </p:sorter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11/5/2024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Adapted from the slides by Douglas Wilhelm Harder of U Waterloo (https://ece.uwaterloo.ca/~dwharder/aads/Lecture_materials/)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May also contain</a:t>
            </a:r>
            <a:r>
              <a:rPr lang="en-CA" altLang="zh-CN" sz="1200" baseline="0" dirty="0">
                <a:solidFill>
                  <a:srgbClr val="000000"/>
                </a:solidFill>
                <a:latin typeface="Arial"/>
                <a:cs typeface="+mn-cs"/>
              </a:rPr>
              <a:t> material from the s</a:t>
            </a:r>
            <a:r>
              <a:rPr lang="en-US" altLang="zh-CN" dirty="0" err="1"/>
              <a:t>lides</a:t>
            </a:r>
            <a:r>
              <a:rPr lang="en-US" altLang="zh-CN" dirty="0"/>
              <a:t> at https://courses.cs.washington.edu/courses/cse326/03wi/326lecturesb.shtml (by Dan </a:t>
            </a:r>
            <a:r>
              <a:rPr lang="en-US" altLang="zh-CN" dirty="0" err="1"/>
              <a:t>Suciu</a:t>
            </a:r>
            <a:r>
              <a:rPr lang="en-US" altLang="zh-CN" dirty="0"/>
              <a:t> of U Washington)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0751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820616-DB01-472B-9428-B9267FA1FFB9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4942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B02866-78C2-4384-9C94-9C69B5D35DF0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4192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4676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89C0CD-4FF4-4B1A-9E85-08EF658E8DFA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9222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6832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31D0B6-9542-4277-9669-98BD4AD49BD0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8241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5B2DD2-C51F-4B78-BF89-A317F1C3894B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3682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0527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932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57EB58-A8BC-4AD1-914C-55363699E214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46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E74A14-4BB5-4120-B7FA-C682143275AB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3031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3587B5-E54B-426A-BFB8-FFA9E593A1BA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0139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D87247-BF2A-47FF-857F-34A3925019E3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0508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580CE5-AC5F-4F96-9107-3336EA7B0E9B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1935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213C09-96F7-4581-BC31-08BD552FFFB4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4574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Arial" charset="0"/>
              <a:buNone/>
            </a:pPr>
            <a:r>
              <a:rPr lang="en-US" altLang="en-US" sz="1200" dirty="0">
                <a:latin typeface="Arial" charset="0"/>
                <a:cs typeface="Arial" charset="0"/>
              </a:rPr>
              <a:t>	A hierarchical ordering of a finite number of objects may be stored in a tree data structure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8E7220BF-F980-4098-A9BF-C8A61F2CE82F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27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97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9E8ADC-0D3C-486D-8873-3D1A92BC7289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0960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70BB74-ECA5-4123-97FB-E62CF87BAE3A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4937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9536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F55C23-CF9F-433A-8F7B-54E2D3793FB9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32320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DEC4BF-9AFC-45C6-805A-7DBB3D0E6245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1026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7634C8-D212-4D07-98CC-0369E1F7A257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82885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0CBB08-6CE1-44D3-8774-C87C0CDAA659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59927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8B4BAC-BA8E-4972-8D36-320F3C1707C4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20820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1A51B9-6F26-49A0-87BF-927B1E91F9C2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19871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buAutoNum type="arabicPeriod"/>
            </a:pP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650F95-3F14-4BF6-9217-CDAFF90FE716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97070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AFB485-62CA-4119-B059-E2AEDE92D55D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59021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5BD3C7-4D58-44BE-9438-A1289FB959E5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63976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31BC42-D8A3-40D8-8D38-F3B81C693D44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56230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7D58FF-1BEC-4BA2-A98F-E8B874A614E6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69950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7D58FF-1BEC-4BA2-A98F-E8B874A614E6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04026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1F503D7-0614-4BCD-99F8-FCB902204E2A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1045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E6A5E-C0FC-42C7-B4C8-9E753EB6A351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00194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F2E143-E477-4043-9082-220CEBB9C9FB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81933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F2E143-E477-4043-9082-220CEBB9C9FB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95474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78FB6C8-1045-49AA-9DC3-18FB05926E82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47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6555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03E1EF-AB5F-495F-9CBA-DAF367F2556E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98859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F371FF-EE5F-48CC-999A-0C022AB61609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56921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B01D44-AE37-40EF-AFA1-512CDE3216A0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77904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3BC18-1F4C-442E-ADE5-4148D1A17413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90248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06759B-4EA2-496A-A8EB-2F48A9A73EB5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68532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7B8C96-1892-498E-80B4-6E4385FA1D4E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89881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5C2A19-FF12-40FD-9762-9C1FC4B2A0FD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3003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47494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92FED8-1DE3-42C8-9128-4EA778AC9EB7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66536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AD224-4E6C-4504-B020-C09D1DC06405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73930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32D1AD-969E-45D0-B91E-91F064F7E1ED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52726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17E99C-C94B-4471-8813-6799A5395CED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02550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513C6D-F488-4572-B832-A9E23D9C1D65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10757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B08827-C9DB-47B9-B070-6B1282F03FA6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38630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784632-458B-4375-B34B-72E88CF0D72D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72595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90DBFE3-EF0D-4C33-B22C-24A547F74ED0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34417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D74A92-22D1-47AF-BEF5-30BAD72C43C9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19170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ECEB0C-9FE1-4A6A-8ABF-305C80420742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0769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96410-6E86-4EA6-8EB9-D3BFDC1AC259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02062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B4D82-B8AC-46EC-A3D1-E4FA5D4A29A2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54134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E46763-8D22-4E52-96C9-0EEB6CB11726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2505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BE2606-E4BE-4C3A-AD1E-CD8B69C5A677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56759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FCC6F5-532D-49F7-9F67-CFE9DD376854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28860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471DB4-0F23-42DC-BAE7-AA800A481B15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27773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006664EF-FA5E-4E0E-82DD-5203A7337EFE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71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7730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深度优先要用堆栈实现。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79359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006664EF-FA5E-4E0E-82DD-5203A7337EFE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86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600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buAutoNum type="arabicPeriod"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EA44E1-7C23-4D69-988C-295C0304AA89}" type="slidenum">
              <a:rPr lang="en-CA" smtClean="0"/>
              <a:pPr>
                <a:defRPr/>
              </a:pPr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76744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6DDBB6-8137-4C05-BDD3-7BF68ECE57A2}" type="slidenum">
              <a:rPr lang="en-CA" smtClean="0"/>
              <a:pPr>
                <a:defRPr/>
              </a:pPr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7356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625732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FE354D-6278-474D-9A53-93840031B03C}" type="slidenum">
              <a:rPr lang="en-CA" smtClean="0"/>
              <a:pPr>
                <a:defRPr/>
              </a:pPr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648108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1F25A7-129E-47C8-A828-EED6EEC31F82}" type="slidenum">
              <a:rPr lang="en-CA" smtClean="0"/>
              <a:pPr>
                <a:defRPr/>
              </a:pPr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99894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94C988-6D10-4194-B02A-E3D194A1A7F7}" type="slidenum">
              <a:rPr lang="en-CA" smtClean="0"/>
              <a:pPr>
                <a:defRPr/>
              </a:pPr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70092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C7DA84-D571-497F-A39B-D23F9799375F}" type="slidenum">
              <a:rPr lang="en-CA" smtClean="0"/>
              <a:pPr>
                <a:defRPr/>
              </a:pPr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807642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0C2269-A56C-4457-816B-E8697EEE42A8}" type="slidenum">
              <a:rPr lang="en-CA" smtClean="0"/>
              <a:pPr>
                <a:defRPr/>
              </a:pPr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90736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5AF292-D4B3-4A01-9262-AC83E4370F20}" type="slidenum">
              <a:rPr lang="en-CA" smtClean="0"/>
              <a:pPr>
                <a:defRPr/>
              </a:pPr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837041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B7BD84-B41B-4BC5-A052-E352DDFACE5A}" type="slidenum">
              <a:rPr lang="en-CA" smtClean="0"/>
              <a:pPr>
                <a:defRPr/>
              </a:pPr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56654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t>97</a:t>
            </a:fld>
            <a:endParaRPr lang="en-CA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t>98</a:t>
            </a:fld>
            <a:endParaRPr lang="en-CA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t>99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42557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t>100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092309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t>101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12717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250460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t>103</a:t>
            </a:fld>
            <a:endParaRPr lang="en-CA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t>104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087935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t>105</a:t>
            </a:fld>
            <a:endParaRPr lang="en-CA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748427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109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933095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C84A54-AC53-4761-BC97-B9EC2F1BD2C6}" type="slidenum">
              <a:rPr lang="en-CA" smtClean="0"/>
              <a:pPr>
                <a:defRPr/>
              </a:pPr>
              <a:t>112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076450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C84A54-AC53-4761-BC97-B9EC2F1BD2C6}" type="slidenum">
              <a:rPr lang="en-CA" smtClean="0"/>
              <a:pPr>
                <a:defRPr/>
              </a:pPr>
              <a:t>113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4528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Arial" charset="0"/>
                <a:cs typeface="Arial" charset="0"/>
              </a:rPr>
              <a:t>In a hierarchical ordering, order is not relevant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291C09-8A72-4303-B944-3B3F8A95A3CE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4157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7.png"/><Relationship Id="rId3" Type="http://schemas.openxmlformats.org/officeDocument/2006/relationships/image" Target="../media/image60.png"/><Relationship Id="rId7" Type="http://schemas.openxmlformats.org/officeDocument/2006/relationships/image" Target="../media/image55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5.png"/><Relationship Id="rId5" Type="http://schemas.openxmlformats.org/officeDocument/2006/relationships/image" Target="../media/image62.png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image" Target="../media/image5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notesSlide" Target="../notesSlides/notesSlide86.xml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77.png"/><Relationship Id="rId9" Type="http://schemas.openxmlformats.org/officeDocument/2006/relationships/image" Target="../media/image72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8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notesSlide" Target="../notesSlides/notesSlide87.xml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81.png"/><Relationship Id="rId11" Type="http://schemas.openxmlformats.org/officeDocument/2006/relationships/image" Target="../media/image82.png"/><Relationship Id="rId5" Type="http://schemas.openxmlformats.org/officeDocument/2006/relationships/image" Target="../media/image80.png"/><Relationship Id="rId10" Type="http://schemas.openxmlformats.org/officeDocument/2006/relationships/image" Target="../media/image73.png"/><Relationship Id="rId4" Type="http://schemas.openxmlformats.org/officeDocument/2006/relationships/image" Target="../media/image79.png"/><Relationship Id="rId9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>
            <a:normAutofit fontScale="90000"/>
          </a:bodyPr>
          <a:lstStyle/>
          <a:p>
            <a:pPr eaLnBrk="1" hangingPunct="1"/>
            <a:r>
              <a:rPr lang="en-US" altLang="zh-CN" sz="4400" dirty="0"/>
              <a:t>CS101</a:t>
            </a:r>
            <a:r>
              <a:rPr lang="zh-CN" altLang="en-US" sz="4400" dirty="0"/>
              <a:t>  </a:t>
            </a:r>
            <a:r>
              <a:rPr lang="en-US" altLang="zh-CN" sz="4400" dirty="0"/>
              <a:t>Algorithms and Data</a:t>
            </a:r>
            <a:r>
              <a:rPr lang="zh-CN" altLang="en-US" sz="4400" dirty="0"/>
              <a:t> </a:t>
            </a:r>
            <a:r>
              <a:rPr lang="en-US" altLang="zh-CN" sz="4400" dirty="0"/>
              <a:t>Structures</a:t>
            </a: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dirty="0">
                <a:ea typeface="宋体" panose="02010600030101010101" pitchFamily="2" charset="-122"/>
              </a:rPr>
              <a:t>Trees</a:t>
            </a:r>
          </a:p>
          <a:p>
            <a:pPr marL="0" indent="0" algn="ctr" eaLnBrk="1" hangingPunct="1">
              <a:buNone/>
            </a:pPr>
            <a:r>
              <a:rPr lang="en-US" altLang="zh-CN" dirty="0">
                <a:ea typeface="宋体" panose="02010600030101010101" pitchFamily="2" charset="-122"/>
              </a:rPr>
              <a:t>Textbook </a:t>
            </a:r>
            <a:r>
              <a:rPr lang="en-US" altLang="zh-CN" dirty="0" err="1">
                <a:ea typeface="宋体" panose="02010600030101010101" pitchFamily="2" charset="-122"/>
              </a:rPr>
              <a:t>Ch</a:t>
            </a:r>
            <a:r>
              <a:rPr lang="en-US" altLang="zh-CN" dirty="0">
                <a:ea typeface="宋体" panose="02010600030101010101" pitchFamily="2" charset="-122"/>
              </a:rPr>
              <a:t> B.5, 10.4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6732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25" y="2566789"/>
            <a:ext cx="23717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5" descr="tr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88" y="2566789"/>
            <a:ext cx="27305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These trees are equal if the order of the children is ignored (</a:t>
            </a:r>
            <a:r>
              <a:rPr lang="en-US" altLang="en-US" i="1" dirty="0">
                <a:latin typeface="Arial" charset="0"/>
                <a:cs typeface="Arial" charset="0"/>
              </a:rPr>
              <a:t>unordered tree</a:t>
            </a:r>
            <a:r>
              <a:rPr lang="en-US" altLang="en-US" dirty="0">
                <a:latin typeface="Arial" charset="0"/>
                <a:cs typeface="Arial" charset="0"/>
              </a:rPr>
              <a:t>s)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They are different if order is relevant (</a:t>
            </a:r>
            <a:r>
              <a:rPr lang="en-US" altLang="en-US" i="1" dirty="0">
                <a:latin typeface="Arial" charset="0"/>
                <a:cs typeface="Arial" charset="0"/>
              </a:rPr>
              <a:t>ordered trees</a:t>
            </a:r>
            <a:r>
              <a:rPr lang="en-US" altLang="en-US" dirty="0">
                <a:latin typeface="Arial" charset="0"/>
                <a:cs typeface="Arial" charset="0"/>
              </a:rPr>
              <a:t>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will usually examine ordered trees (linear orders)</a:t>
            </a:r>
          </a:p>
        </p:txBody>
      </p:sp>
    </p:spTree>
    <p:extLst>
      <p:ext uri="{BB962C8B-B14F-4D97-AF65-F5344CB8AC3E}">
        <p14:creationId xmlns:p14="http://schemas.microsoft.com/office/powerpoint/2010/main" val="3607845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59373"/>
            <a:ext cx="8229600" cy="1143000"/>
          </a:xfrm>
        </p:spPr>
        <p:txBody>
          <a:bodyPr/>
          <a:lstStyle/>
          <a:p>
            <a:r>
              <a:rPr lang="en-CA" altLang="en-US" dirty="0"/>
              <a:t>Game: </a:t>
            </a:r>
            <a:r>
              <a:rPr lang="en-US" altLang="en-CA" dirty="0"/>
              <a:t>Tic-Tac-Toe</a:t>
            </a:r>
            <a:endParaRPr lang="en-US" alt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360" y="1431092"/>
                <a:ext cx="8229600" cy="83308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None/>
                </a:pPr>
                <a:r>
                  <a:rPr lang="en-CA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altLang="en-CA" sz="2000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How many nodes does the game tree have?</a:t>
                </a:r>
              </a:p>
              <a:p>
                <a:pPr lvl="1"/>
                <a:r>
                  <a:rPr lang="en-US" altLang="en-CA" sz="2000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O(</a:t>
                </a:r>
                <a14:m>
                  <m:oMath xmlns:m="http://schemas.openxmlformats.org/officeDocument/2006/math">
                    <m:r>
                      <a:rPr lang="en-US" altLang="en-CA" sz="2000" i="1" dirty="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𝑛</m:t>
                    </m:r>
                    <m:r>
                      <a:rPr lang="en-US" altLang="en-CA" sz="2000" i="1" dirty="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!</m:t>
                    </m:r>
                  </m:oMath>
                </a14:m>
                <a:r>
                  <a:rPr lang="en-US" altLang="en-CA" sz="2000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)</a:t>
                </a:r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360" y="1431092"/>
                <a:ext cx="8229600" cy="833085"/>
              </a:xfrm>
              <a:blipFill>
                <a:blip r:embed="rId3"/>
                <a:stretch>
                  <a:fillRect t="-3676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E8575C0-1FFF-49F6-ABEB-8805CADC6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1406428"/>
            <a:ext cx="1715497" cy="171549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0B2C5E-400E-400C-A9E9-A09A09BEC40B}"/>
              </a:ext>
            </a:extLst>
          </p:cNvPr>
          <p:cNvSpPr txBox="1">
            <a:spLocks/>
          </p:cNvSpPr>
          <p:nvPr/>
        </p:nvSpPr>
        <p:spPr bwMode="auto">
          <a:xfrm>
            <a:off x="476957" y="3250356"/>
            <a:ext cx="822960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altLang="en-CA" dirty="0">
                <a:sym typeface="+mn-ea"/>
              </a:rPr>
              <a:t>DFS is infeasible to search all (leaf) nodes for the game tree in a limited time and computation budget.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en-CA" dirty="0">
              <a:sym typeface="+mn-ea"/>
            </a:endParaRPr>
          </a:p>
          <a:p>
            <a:pPr marL="342900" lvl="1">
              <a:buFont typeface="Arial" charset="0"/>
              <a:buNone/>
            </a:pPr>
            <a:endParaRPr lang="en-US" altLang="en-CA" sz="2000" dirty="0"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0F0552D-1B9A-47AF-AB67-5A0E1420569B}"/>
                  </a:ext>
                </a:extLst>
              </p:cNvPr>
              <p:cNvSpPr/>
              <p:nvPr/>
            </p:nvSpPr>
            <p:spPr>
              <a:xfrm>
                <a:off x="467360" y="2410474"/>
                <a:ext cx="55448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1" indent="0">
                  <a:buNone/>
                </a:pPr>
                <a:r>
                  <a:rPr lang="en-US" altLang="en-CA" sz="2000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Not so big when </a:t>
                </a:r>
                <a14:m>
                  <m:oMath xmlns:m="http://schemas.openxmlformats.org/officeDocument/2006/math">
                    <m:r>
                      <a:rPr lang="en-US" altLang="en-CA" sz="2000" i="1" dirty="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𝑛</m:t>
                    </m:r>
                    <m:r>
                      <a:rPr lang="en-US" altLang="en-CA" sz="2000" i="1" dirty="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=9</m:t>
                    </m:r>
                  </m:oMath>
                </a14:m>
                <a:r>
                  <a:rPr lang="en-US" altLang="en-CA" sz="2000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, how about </a:t>
                </a:r>
                <a14:m>
                  <m:oMath xmlns:m="http://schemas.openxmlformats.org/officeDocument/2006/math">
                    <m:r>
                      <a:rPr lang="en-US" altLang="en-CA" sz="2000" i="1" dirty="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𝑛</m:t>
                    </m:r>
                    <m:r>
                      <a:rPr lang="en-US" altLang="en-CA" sz="2000" i="1" dirty="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=25</m:t>
                    </m:r>
                  </m:oMath>
                </a14:m>
                <a:r>
                  <a:rPr lang="en-US" altLang="en-CA" sz="2000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?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0F0552D-1B9A-47AF-AB67-5A0E14205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60" y="2410474"/>
                <a:ext cx="5544800" cy="400110"/>
              </a:xfrm>
              <a:prstGeom prst="rect">
                <a:avLst/>
              </a:prstGeom>
              <a:blipFill>
                <a:blip r:embed="rId5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71DE4723-E4BE-4690-B6D3-61D15BA2BA23}"/>
              </a:ext>
            </a:extLst>
          </p:cNvPr>
          <p:cNvSpPr/>
          <p:nvPr/>
        </p:nvSpPr>
        <p:spPr>
          <a:xfrm>
            <a:off x="443018" y="4149080"/>
            <a:ext cx="816143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en-CA" sz="2000" dirty="0">
                <a:sym typeface="+mn-ea"/>
              </a:rPr>
              <a:t>      How to reduce the search space of the game tree (tree pruning)?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en-US" altLang="en-CA" sz="1900" dirty="0">
                <a:sym typeface="+mn-ea"/>
              </a:rPr>
              <a:t>Explore more often for possible good branches/actions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F77CF7D-7DCB-4F08-83F7-B621035AF921}"/>
              </a:ext>
            </a:extLst>
          </p:cNvPr>
          <p:cNvSpPr/>
          <p:nvPr/>
        </p:nvSpPr>
        <p:spPr>
          <a:xfrm>
            <a:off x="571103" y="5157192"/>
            <a:ext cx="6183103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0">
              <a:buFont typeface="Arial" charset="0"/>
              <a:buNone/>
            </a:pPr>
            <a:r>
              <a:rPr lang="en-US" altLang="en-CA" sz="2000" dirty="0">
                <a:solidFill>
                  <a:srgbClr val="C00000"/>
                </a:solidFill>
                <a:sym typeface="+mn-ea"/>
              </a:rPr>
              <a:t>Monte Carlo Tree Search (MCTS)!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en-US" altLang="en-CA" sz="1900" dirty="0"/>
              <a:t>A randomized and principled tree search method</a:t>
            </a:r>
            <a:endParaRPr lang="en-US" altLang="en-CA" sz="19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91846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59373"/>
            <a:ext cx="8229600" cy="1143000"/>
          </a:xfrm>
        </p:spPr>
        <p:txBody>
          <a:bodyPr/>
          <a:lstStyle/>
          <a:p>
            <a:r>
              <a:rPr lang="en-US" altLang="en-CA" dirty="0">
                <a:sym typeface="+mn-ea"/>
              </a:rPr>
              <a:t>Monte Carlo Tree Search</a:t>
            </a:r>
            <a:endParaRPr lang="en-US" alt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360" y="1086867"/>
                <a:ext cx="8357870" cy="3134221"/>
              </a:xfrm>
            </p:spPr>
            <p:txBody>
              <a:bodyPr/>
              <a:lstStyle/>
              <a:p>
                <a:pPr indent="0">
                  <a:buFont typeface="Arial" panose="020B0604020202020204" pitchFamily="34" charset="0"/>
                  <a:buNone/>
                </a:pPr>
                <a:r>
                  <a:rPr lang="en-US" altLang="en-CA" dirty="0">
                    <a:latin typeface="Arial" panose="020B0604020202020204" pitchFamily="34" charset="0"/>
                    <a:cs typeface="Arial" panose="020B0604020202020204" pitchFamily="34" charset="0"/>
                  </a:rPr>
                  <a:t>MCTS</a:t>
                </a:r>
                <a:r>
                  <a:rPr lang="en-US" altLang="en-CA" dirty="0">
                    <a:sym typeface="+mn-ea"/>
                  </a:rPr>
                  <a:t> has four key steps to explore the game tree:</a:t>
                </a:r>
                <a:endParaRPr lang="en-US" altLang="en-CA" sz="20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endParaRPr>
              </a:p>
              <a:p>
                <a:pPr lvl="1"/>
                <a:r>
                  <a:rPr lang="en-US" altLang="en-CA" sz="2000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Selection: </a:t>
                </a:r>
                <a:r>
                  <a:rPr lang="en-US" altLang="zh-CN" sz="2000" dirty="0"/>
                  <a:t>Start from the root node and traverse the tree using a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tree exploration policy </a:t>
                </a:r>
                <a:r>
                  <a:rPr lang="en-US" altLang="zh-CN" sz="2000" dirty="0"/>
                  <a:t>until a leaf node </a:t>
                </a:r>
                <a14:m>
                  <m:oMath xmlns:m="http://schemas.openxmlformats.org/officeDocument/2006/math">
                    <m:r>
                      <a:rPr lang="en-US" altLang="en-CA" sz="2200" b="0" i="1" dirty="0" smtClean="0">
                        <a:latin typeface="Cambria Math" panose="02040503050406030204" pitchFamily="18" charset="0"/>
                        <a:cs typeface="Cambria Math" panose="02040503050406030204" charset="0"/>
                        <a:sym typeface="+mn-ea"/>
                      </a:rPr>
                      <m:t>𝐿</m:t>
                    </m:r>
                  </m:oMath>
                </a14:m>
                <a:r>
                  <a:rPr lang="en-US" altLang="zh-CN" sz="2000" dirty="0"/>
                  <a:t> is reached</a:t>
                </a:r>
                <a:endParaRPr lang="en-US" altLang="en-CA" sz="20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endParaRPr>
              </a:p>
              <a:p>
                <a:pPr lvl="1"/>
                <a:r>
                  <a:rPr lang="en-US" altLang="en-CA" sz="2000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E</a:t>
                </a:r>
                <a:r>
                  <a:rPr lang="en-US" altLang="zh-CN" sz="2000" dirty="0">
                    <a:sym typeface="+mn-ea"/>
                  </a:rPr>
                  <a:t>xpansion: Create one (more) new child nodes of </a:t>
                </a:r>
                <a14:m>
                  <m:oMath xmlns:m="http://schemas.openxmlformats.org/officeDocument/2006/math">
                    <m:r>
                      <a:rPr lang="en-US" altLang="en-CA" sz="2000" i="1" dirty="0">
                        <a:latin typeface="Cambria Math" panose="02040503050406030204" pitchFamily="18" charset="0"/>
                        <a:cs typeface="Cambria Math" panose="02040503050406030204" charset="0"/>
                        <a:sym typeface="+mn-ea"/>
                      </a:rPr>
                      <m:t>𝐿</m:t>
                    </m:r>
                  </m:oMath>
                </a14:m>
                <a:r>
                  <a:rPr lang="en-US" altLang="zh-CN" sz="2000" dirty="0">
                    <a:sym typeface="+mn-ea"/>
                  </a:rPr>
                  <a:t> if it is not the terminal state, otherwise just do backpropagation</a:t>
                </a:r>
              </a:p>
              <a:p>
                <a:pPr lvl="1"/>
                <a:r>
                  <a:rPr lang="en-US" altLang="zh-CN" sz="2000" dirty="0">
                    <a:sym typeface="+mn-ea"/>
                  </a:rPr>
                  <a:t>Simulation: </a:t>
                </a:r>
                <a:r>
                  <a:rPr lang="en-US" altLang="zh-CN" sz="2000" dirty="0"/>
                  <a:t>Perform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random (Monte Carlo) simulations </a:t>
                </a:r>
                <a:r>
                  <a:rPr lang="en-US" altLang="zh-CN" sz="2000" dirty="0"/>
                  <a:t>from the new node to a terminal state (win, draw, or loss)</a:t>
                </a:r>
                <a:endParaRPr lang="en-US" altLang="zh-CN" sz="2000" dirty="0">
                  <a:sym typeface="+mn-ea"/>
                </a:endParaRPr>
              </a:p>
              <a:p>
                <a:pPr lvl="1"/>
                <a:r>
                  <a:rPr lang="en-US" altLang="zh-CN" sz="2000" dirty="0">
                    <a:sym typeface="+mn-ea"/>
                  </a:rPr>
                  <a:t>Backpropagation: </a:t>
                </a:r>
                <a:r>
                  <a:rPr lang="en-US" altLang="zh-CN" sz="2000" dirty="0"/>
                  <a:t>Propagate the results of the simulation back up the tree, updating node statistics (win rates) along the way</a:t>
                </a:r>
                <a:endParaRPr lang="en-US" altLang="en-CA" sz="20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endParaRPr>
              </a:p>
              <a:p>
                <a:pPr indent="0">
                  <a:buFont typeface="Arial" panose="020B0604020202020204" pitchFamily="34" charset="0"/>
                  <a:buNone/>
                </a:pPr>
                <a:endParaRPr lang="en-US" altLang="en-CA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endParaRPr>
              </a:p>
              <a:p>
                <a:pPr indent="0">
                  <a:buFont typeface="Arial" panose="020B0604020202020204" pitchFamily="34" charset="0"/>
                  <a:buNone/>
                </a:pPr>
                <a:endParaRPr lang="en-US" altLang="en-CA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360" y="1086867"/>
                <a:ext cx="8357870" cy="3134221"/>
              </a:xfrm>
              <a:blipFill>
                <a:blip r:embed="rId3"/>
                <a:stretch>
                  <a:fillRect t="-778" r="-438" b="-2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4D6EB0DA-AE15-4D34-8AA4-C8CC7FA0C1A0}"/>
              </a:ext>
            </a:extLst>
          </p:cNvPr>
          <p:cNvGrpSpPr/>
          <p:nvPr/>
        </p:nvGrpSpPr>
        <p:grpSpPr>
          <a:xfrm>
            <a:off x="1331630" y="4950585"/>
            <a:ext cx="720090" cy="720090"/>
            <a:chOff x="1958908" y="651095"/>
            <a:chExt cx="720090" cy="72009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6402597-C5B0-44E7-A2F6-27E7C835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8908" y="651095"/>
              <a:ext cx="720090" cy="720090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79BC6F5-B58E-46D8-8694-A21B2A3F50B3}"/>
                </a:ext>
              </a:extLst>
            </p:cNvPr>
            <p:cNvSpPr/>
            <p:nvPr/>
          </p:nvSpPr>
          <p:spPr>
            <a:xfrm>
              <a:off x="1958908" y="891650"/>
              <a:ext cx="236254" cy="237600"/>
            </a:xfrm>
            <a:prstGeom prst="rect">
              <a:avLst/>
            </a:prstGeom>
            <a:solidFill>
              <a:srgbClr val="66B3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7E31448C-7AAB-414D-8B6B-428B080AB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279" y="4941169"/>
            <a:ext cx="720090" cy="7200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7E59D39-CF2D-4D43-BC80-B82A946BE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428" y="4973950"/>
            <a:ext cx="720090" cy="72009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29D091F-9ACF-4F71-8A94-3CD47B4EE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232" y="4973260"/>
            <a:ext cx="720090" cy="72009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F8D197E-1775-4ABB-B2C2-A4CB5642F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8148" y="5222115"/>
            <a:ext cx="414230" cy="244208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A60144B-0329-44C1-892B-A330B94E62AE}"/>
              </a:ext>
            </a:extLst>
          </p:cNvPr>
          <p:cNvGrpSpPr/>
          <p:nvPr/>
        </p:nvGrpSpPr>
        <p:grpSpPr>
          <a:xfrm>
            <a:off x="6774648" y="4973260"/>
            <a:ext cx="720090" cy="720090"/>
            <a:chOff x="1582035" y="2517140"/>
            <a:chExt cx="720090" cy="720090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F226363-9E78-4951-B9A2-6C5B8B4D3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2035" y="2517140"/>
              <a:ext cx="720090" cy="72009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111037F-D052-4C5D-A8D2-F01D0F4CB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68309" b="69158"/>
            <a:stretch/>
          </p:blipFill>
          <p:spPr>
            <a:xfrm>
              <a:off x="1827976" y="2517140"/>
              <a:ext cx="228207" cy="222091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913B49D-E876-4D30-B52A-5B6B15E846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3900" r="68457" b="34519"/>
            <a:stretch/>
          </p:blipFill>
          <p:spPr>
            <a:xfrm>
              <a:off x="1815915" y="2759075"/>
              <a:ext cx="227137" cy="22740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8B007B4A-8BB4-4A90-AA57-99C2354013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68309" b="69158"/>
            <a:stretch/>
          </p:blipFill>
          <p:spPr>
            <a:xfrm>
              <a:off x="1592092" y="3014471"/>
              <a:ext cx="228207" cy="222091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C7EE58C-AB68-4FC2-BE1E-4F74142C1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3900" r="68457" b="34519"/>
            <a:stretch/>
          </p:blipFill>
          <p:spPr>
            <a:xfrm>
              <a:off x="2069724" y="2759075"/>
              <a:ext cx="227137" cy="227409"/>
            </a:xfrm>
            <a:prstGeom prst="rect">
              <a:avLst/>
            </a:prstGeom>
          </p:spPr>
        </p:pic>
      </p:grp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CC56E0A1-0D18-4301-A6B4-C304F81EA391}"/>
              </a:ext>
            </a:extLst>
          </p:cNvPr>
          <p:cNvSpPr/>
          <p:nvPr/>
        </p:nvSpPr>
        <p:spPr>
          <a:xfrm>
            <a:off x="4283968" y="4800477"/>
            <a:ext cx="3528392" cy="1148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3A91A05-0359-4F16-B579-4411CD12FF55}"/>
              </a:ext>
            </a:extLst>
          </p:cNvPr>
          <p:cNvSpPr/>
          <p:nvPr/>
        </p:nvSpPr>
        <p:spPr>
          <a:xfrm>
            <a:off x="1187624" y="4443209"/>
            <a:ext cx="108395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CA" sz="17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Selection</a:t>
            </a:r>
            <a:endParaRPr lang="zh-CN" altLang="en-US" sz="17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F70C336-8006-4375-A17A-6006E230B065}"/>
              </a:ext>
            </a:extLst>
          </p:cNvPr>
          <p:cNvSpPr/>
          <p:nvPr/>
        </p:nvSpPr>
        <p:spPr>
          <a:xfrm>
            <a:off x="2555776" y="4443209"/>
            <a:ext cx="120577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CA" sz="17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en-US" altLang="zh-CN" sz="1700" dirty="0">
                <a:sym typeface="+mn-ea"/>
              </a:rPr>
              <a:t>xpansion</a:t>
            </a:r>
            <a:endParaRPr lang="zh-CN" altLang="en-US" sz="17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BEECE3F-E2EC-4833-9FBD-489AF4F9C9EF}"/>
              </a:ext>
            </a:extLst>
          </p:cNvPr>
          <p:cNvSpPr/>
          <p:nvPr/>
        </p:nvSpPr>
        <p:spPr>
          <a:xfrm>
            <a:off x="5364088" y="4365104"/>
            <a:ext cx="120417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0" dirty="0">
                <a:sym typeface="+mn-ea"/>
              </a:rPr>
              <a:t>Simulation</a:t>
            </a:r>
            <a:endParaRPr lang="zh-CN" altLang="en-US" sz="1700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9A8EEF2-6EAB-400C-A744-10BDBD77880F}"/>
              </a:ext>
            </a:extLst>
          </p:cNvPr>
          <p:cNvCxnSpPr>
            <a:cxnSpLocks/>
          </p:cNvCxnSpPr>
          <p:nvPr/>
        </p:nvCxnSpPr>
        <p:spPr>
          <a:xfrm flipH="1">
            <a:off x="2123728" y="5328899"/>
            <a:ext cx="549800" cy="0"/>
          </a:xfrm>
          <a:prstGeom prst="line">
            <a:avLst/>
          </a:prstGeom>
          <a:ln>
            <a:solidFill>
              <a:srgbClr val="00B050"/>
            </a:solidFill>
            <a:head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6AB8D0A-482D-4C9D-9FFC-0B7A19500DEC}"/>
              </a:ext>
            </a:extLst>
          </p:cNvPr>
          <p:cNvCxnSpPr>
            <a:cxnSpLocks/>
          </p:cNvCxnSpPr>
          <p:nvPr/>
        </p:nvCxnSpPr>
        <p:spPr>
          <a:xfrm flipH="1">
            <a:off x="3491880" y="5344219"/>
            <a:ext cx="720080" cy="0"/>
          </a:xfrm>
          <a:prstGeom prst="line">
            <a:avLst/>
          </a:prstGeom>
          <a:ln>
            <a:solidFill>
              <a:srgbClr val="00B050"/>
            </a:solidFill>
            <a:head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340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59373"/>
            <a:ext cx="8229600" cy="1143000"/>
          </a:xfrm>
        </p:spPr>
        <p:txBody>
          <a:bodyPr/>
          <a:lstStyle/>
          <a:p>
            <a:r>
              <a:rPr lang="en-US" altLang="en-CA" dirty="0">
                <a:sym typeface="+mn-ea"/>
              </a:rPr>
              <a:t>Monte Carlo Tree Search</a:t>
            </a:r>
            <a:endParaRPr lang="en-US" alt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360" y="1086867"/>
                <a:ext cx="8357870" cy="3134221"/>
              </a:xfrm>
            </p:spPr>
            <p:txBody>
              <a:bodyPr/>
              <a:lstStyle/>
              <a:p>
                <a:pPr indent="0">
                  <a:buFont typeface="Arial" panose="020B0604020202020204" pitchFamily="34" charset="0"/>
                  <a:buNone/>
                </a:pPr>
                <a:r>
                  <a:rPr lang="en-US" altLang="en-CA" dirty="0">
                    <a:latin typeface="Arial" panose="020B0604020202020204" pitchFamily="34" charset="0"/>
                    <a:cs typeface="Arial" panose="020B0604020202020204" pitchFamily="34" charset="0"/>
                  </a:rPr>
                  <a:t>MCTS</a:t>
                </a:r>
                <a:r>
                  <a:rPr lang="en-US" altLang="en-CA" dirty="0">
                    <a:sym typeface="+mn-ea"/>
                  </a:rPr>
                  <a:t> has four key steps to explore the game tree:</a:t>
                </a:r>
                <a:endParaRPr lang="en-US" altLang="en-CA" sz="20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endParaRPr>
              </a:p>
              <a:p>
                <a:pPr lvl="1"/>
                <a:r>
                  <a:rPr lang="en-US" altLang="en-CA" sz="2000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Selection: </a:t>
                </a:r>
                <a:r>
                  <a:rPr lang="en-US" altLang="zh-CN" sz="2000" dirty="0"/>
                  <a:t>Start from the root node and traverse the tree using a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tree exploration policy </a:t>
                </a:r>
                <a:r>
                  <a:rPr lang="en-US" altLang="zh-CN" sz="2000" dirty="0"/>
                  <a:t>until a leaf node </a:t>
                </a:r>
                <a14:m>
                  <m:oMath xmlns:m="http://schemas.openxmlformats.org/officeDocument/2006/math">
                    <m:r>
                      <a:rPr lang="en-US" altLang="en-CA" sz="2200" b="0" i="1" dirty="0" smtClean="0">
                        <a:latin typeface="Cambria Math" panose="02040503050406030204" pitchFamily="18" charset="0"/>
                        <a:cs typeface="Cambria Math" panose="02040503050406030204" charset="0"/>
                        <a:sym typeface="+mn-ea"/>
                      </a:rPr>
                      <m:t>𝐿</m:t>
                    </m:r>
                  </m:oMath>
                </a14:m>
                <a:r>
                  <a:rPr lang="en-US" altLang="zh-CN" sz="2000" dirty="0"/>
                  <a:t> is reached</a:t>
                </a:r>
                <a:endParaRPr lang="en-US" altLang="en-CA" sz="20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endParaRPr>
              </a:p>
              <a:p>
                <a:pPr lvl="1"/>
                <a:r>
                  <a:rPr lang="en-US" altLang="en-CA" sz="2000" dirty="0">
                    <a:sym typeface="+mn-ea"/>
                  </a:rPr>
                  <a:t>E</a:t>
                </a:r>
                <a:r>
                  <a:rPr lang="en-US" altLang="zh-CN" sz="2000" dirty="0">
                    <a:sym typeface="+mn-ea"/>
                  </a:rPr>
                  <a:t>xpansion: Create one (more) new child nodes of </a:t>
                </a:r>
                <a14:m>
                  <m:oMath xmlns:m="http://schemas.openxmlformats.org/officeDocument/2006/math">
                    <m:r>
                      <a:rPr lang="en-US" altLang="en-CA" sz="2000" i="1" dirty="0">
                        <a:latin typeface="Cambria Math" panose="02040503050406030204" pitchFamily="18" charset="0"/>
                        <a:cs typeface="Cambria Math" panose="02040503050406030204" charset="0"/>
                        <a:sym typeface="+mn-ea"/>
                      </a:rPr>
                      <m:t>𝐿</m:t>
                    </m:r>
                  </m:oMath>
                </a14:m>
                <a:r>
                  <a:rPr lang="en-US" altLang="zh-CN" sz="2000" dirty="0">
                    <a:sym typeface="+mn-ea"/>
                  </a:rPr>
                  <a:t> if it is not the terminal state, otherwise just do backpropagation</a:t>
                </a:r>
              </a:p>
              <a:p>
                <a:pPr lvl="1"/>
                <a:r>
                  <a:rPr lang="en-US" altLang="zh-CN" sz="2000" dirty="0">
                    <a:sym typeface="+mn-ea"/>
                  </a:rPr>
                  <a:t>Simulation: </a:t>
                </a:r>
                <a:r>
                  <a:rPr lang="en-US" altLang="zh-CN" sz="2000" dirty="0"/>
                  <a:t>Perform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random (Monte Carlo) simulations </a:t>
                </a:r>
                <a:r>
                  <a:rPr lang="en-US" altLang="zh-CN" sz="2000" dirty="0"/>
                  <a:t>from the new node to a terminal state (win, draw, or loss)</a:t>
                </a:r>
                <a:endParaRPr lang="en-US" altLang="zh-CN" sz="2000" dirty="0">
                  <a:sym typeface="+mn-ea"/>
                </a:endParaRPr>
              </a:p>
              <a:p>
                <a:pPr lvl="1"/>
                <a:r>
                  <a:rPr lang="en-US" altLang="zh-CN" sz="2000" dirty="0">
                    <a:sym typeface="+mn-ea"/>
                  </a:rPr>
                  <a:t>Backpropagation: </a:t>
                </a:r>
                <a:r>
                  <a:rPr lang="en-US" altLang="zh-CN" sz="2000" dirty="0"/>
                  <a:t>Propagate the results of the simulation back up the tree, updating node statistics (win rates) along the way</a:t>
                </a:r>
                <a:endParaRPr lang="en-US" altLang="en-CA" sz="20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endParaRPr>
              </a:p>
              <a:p>
                <a:pPr indent="0">
                  <a:buFont typeface="Arial" panose="020B0604020202020204" pitchFamily="34" charset="0"/>
                  <a:buNone/>
                </a:pPr>
                <a:endParaRPr lang="en-US" altLang="en-CA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endParaRPr>
              </a:p>
              <a:p>
                <a:pPr indent="0">
                  <a:buFont typeface="Arial" panose="020B0604020202020204" pitchFamily="34" charset="0"/>
                  <a:buNone/>
                </a:pPr>
                <a:endParaRPr lang="en-US" altLang="en-CA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360" y="1086867"/>
                <a:ext cx="8357870" cy="3134221"/>
              </a:xfrm>
              <a:blipFill>
                <a:blip r:embed="rId3"/>
                <a:stretch>
                  <a:fillRect t="-778" r="-438" b="-2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4D6EB0DA-AE15-4D34-8AA4-C8CC7FA0C1A0}"/>
              </a:ext>
            </a:extLst>
          </p:cNvPr>
          <p:cNvGrpSpPr/>
          <p:nvPr/>
        </p:nvGrpSpPr>
        <p:grpSpPr>
          <a:xfrm>
            <a:off x="1331630" y="4950585"/>
            <a:ext cx="720090" cy="720090"/>
            <a:chOff x="1958908" y="651095"/>
            <a:chExt cx="720090" cy="72009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6402597-C5B0-44E7-A2F6-27E7C835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8908" y="651095"/>
              <a:ext cx="720090" cy="720090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79BC6F5-B58E-46D8-8694-A21B2A3F50B3}"/>
                </a:ext>
              </a:extLst>
            </p:cNvPr>
            <p:cNvSpPr/>
            <p:nvPr/>
          </p:nvSpPr>
          <p:spPr>
            <a:xfrm>
              <a:off x="1958908" y="891650"/>
              <a:ext cx="236254" cy="237600"/>
            </a:xfrm>
            <a:prstGeom prst="rect">
              <a:avLst/>
            </a:prstGeom>
            <a:solidFill>
              <a:srgbClr val="66B3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7E31448C-7AAB-414D-8B6B-428B080AB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279" y="4941169"/>
            <a:ext cx="720090" cy="7200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7E59D39-CF2D-4D43-BC80-B82A946BE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428" y="4973950"/>
            <a:ext cx="720090" cy="72009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29D091F-9ACF-4F71-8A94-3CD47B4EE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232" y="4973260"/>
            <a:ext cx="720090" cy="72009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F8D197E-1775-4ABB-B2C2-A4CB5642F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8148" y="5222115"/>
            <a:ext cx="414230" cy="244208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A60144B-0329-44C1-892B-A330B94E62AE}"/>
              </a:ext>
            </a:extLst>
          </p:cNvPr>
          <p:cNvGrpSpPr/>
          <p:nvPr/>
        </p:nvGrpSpPr>
        <p:grpSpPr>
          <a:xfrm>
            <a:off x="6774648" y="4973260"/>
            <a:ext cx="720090" cy="720090"/>
            <a:chOff x="1582035" y="2517140"/>
            <a:chExt cx="720090" cy="720090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F226363-9E78-4951-B9A2-6C5B8B4D3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2035" y="2517140"/>
              <a:ext cx="720090" cy="72009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111037F-D052-4C5D-A8D2-F01D0F4CB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68309" b="69158"/>
            <a:stretch/>
          </p:blipFill>
          <p:spPr>
            <a:xfrm>
              <a:off x="1827976" y="2517140"/>
              <a:ext cx="228207" cy="222091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913B49D-E876-4D30-B52A-5B6B15E846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3900" r="68457" b="34519"/>
            <a:stretch/>
          </p:blipFill>
          <p:spPr>
            <a:xfrm>
              <a:off x="1815915" y="2759075"/>
              <a:ext cx="227137" cy="22740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8B007B4A-8BB4-4A90-AA57-99C2354013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68309" b="69158"/>
            <a:stretch/>
          </p:blipFill>
          <p:spPr>
            <a:xfrm>
              <a:off x="1592092" y="3014471"/>
              <a:ext cx="228207" cy="222091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C7EE58C-AB68-4FC2-BE1E-4F74142C1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3900" r="68457" b="34519"/>
            <a:stretch/>
          </p:blipFill>
          <p:spPr>
            <a:xfrm>
              <a:off x="2069724" y="2759075"/>
              <a:ext cx="227137" cy="227409"/>
            </a:xfrm>
            <a:prstGeom prst="rect">
              <a:avLst/>
            </a:prstGeom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33A91A05-0359-4F16-B579-4411CD12FF55}"/>
              </a:ext>
            </a:extLst>
          </p:cNvPr>
          <p:cNvSpPr/>
          <p:nvPr/>
        </p:nvSpPr>
        <p:spPr>
          <a:xfrm>
            <a:off x="1187624" y="4443209"/>
            <a:ext cx="108395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CA" sz="17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Selection</a:t>
            </a:r>
            <a:endParaRPr lang="zh-CN" altLang="en-US" sz="17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F70C336-8006-4375-A17A-6006E230B065}"/>
              </a:ext>
            </a:extLst>
          </p:cNvPr>
          <p:cNvSpPr/>
          <p:nvPr/>
        </p:nvSpPr>
        <p:spPr>
          <a:xfrm>
            <a:off x="2555776" y="4443209"/>
            <a:ext cx="120577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CA" sz="17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en-US" altLang="zh-CN" sz="1700" dirty="0">
                <a:sym typeface="+mn-ea"/>
              </a:rPr>
              <a:t>xpansion</a:t>
            </a:r>
            <a:endParaRPr lang="zh-CN" altLang="en-US" sz="17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BEECE3F-E2EC-4833-9FBD-489AF4F9C9EF}"/>
              </a:ext>
            </a:extLst>
          </p:cNvPr>
          <p:cNvSpPr/>
          <p:nvPr/>
        </p:nvSpPr>
        <p:spPr>
          <a:xfrm>
            <a:off x="5364088" y="4365104"/>
            <a:ext cx="120417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0" dirty="0">
                <a:sym typeface="+mn-ea"/>
              </a:rPr>
              <a:t>Simulation</a:t>
            </a:r>
            <a:endParaRPr lang="zh-CN" altLang="en-US" sz="1700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9A8EEF2-6EAB-400C-A744-10BDBD77880F}"/>
              </a:ext>
            </a:extLst>
          </p:cNvPr>
          <p:cNvCxnSpPr>
            <a:cxnSpLocks/>
          </p:cNvCxnSpPr>
          <p:nvPr/>
        </p:nvCxnSpPr>
        <p:spPr>
          <a:xfrm flipH="1">
            <a:off x="2123728" y="5328899"/>
            <a:ext cx="549800" cy="0"/>
          </a:xfrm>
          <a:prstGeom prst="line">
            <a:avLst/>
          </a:prstGeom>
          <a:ln>
            <a:solidFill>
              <a:srgbClr val="00B050"/>
            </a:solidFill>
            <a:head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6AB8D0A-482D-4C9D-9FFC-0B7A19500DEC}"/>
              </a:ext>
            </a:extLst>
          </p:cNvPr>
          <p:cNvCxnSpPr>
            <a:cxnSpLocks/>
          </p:cNvCxnSpPr>
          <p:nvPr/>
        </p:nvCxnSpPr>
        <p:spPr>
          <a:xfrm flipH="1">
            <a:off x="3491880" y="5344219"/>
            <a:ext cx="720080" cy="0"/>
          </a:xfrm>
          <a:prstGeom prst="line">
            <a:avLst/>
          </a:prstGeom>
          <a:ln>
            <a:solidFill>
              <a:srgbClr val="00B050"/>
            </a:solidFill>
            <a:head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2CC4AEB8-632A-4E8F-B62C-E9A7B4B6C24B}"/>
              </a:ext>
            </a:extLst>
          </p:cNvPr>
          <p:cNvSpPr/>
          <p:nvPr/>
        </p:nvSpPr>
        <p:spPr>
          <a:xfrm>
            <a:off x="1722167" y="5442604"/>
            <a:ext cx="2047716" cy="924234"/>
          </a:xfrm>
          <a:custGeom>
            <a:avLst/>
            <a:gdLst>
              <a:gd name="connsiteX0" fmla="*/ 6191250 w 7022310"/>
              <a:gd name="connsiteY0" fmla="*/ 98397 h 1191586"/>
              <a:gd name="connsiteX1" fmla="*/ 6832600 w 7022310"/>
              <a:gd name="connsiteY1" fmla="*/ 104747 h 1191586"/>
              <a:gd name="connsiteX2" fmla="*/ 6337300 w 7022310"/>
              <a:gd name="connsiteY2" fmla="*/ 1171547 h 1191586"/>
              <a:gd name="connsiteX3" fmla="*/ 0 w 7022310"/>
              <a:gd name="connsiteY3" fmla="*/ 828647 h 1191586"/>
              <a:gd name="connsiteX4" fmla="*/ 0 w 7022310"/>
              <a:gd name="connsiteY4" fmla="*/ 828647 h 1191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2310" h="1191586">
                <a:moveTo>
                  <a:pt x="6191250" y="98397"/>
                </a:moveTo>
                <a:cubicBezTo>
                  <a:pt x="6499754" y="12143"/>
                  <a:pt x="6808258" y="-74111"/>
                  <a:pt x="6832600" y="104747"/>
                </a:cubicBezTo>
                <a:cubicBezTo>
                  <a:pt x="6856942" y="283605"/>
                  <a:pt x="7476067" y="1050897"/>
                  <a:pt x="6337300" y="1171547"/>
                </a:cubicBezTo>
                <a:cubicBezTo>
                  <a:pt x="5198533" y="1292197"/>
                  <a:pt x="0" y="828647"/>
                  <a:pt x="0" y="828647"/>
                </a:cubicBezTo>
                <a:lnTo>
                  <a:pt x="0" y="828647"/>
                </a:lnTo>
              </a:path>
            </a:pathLst>
          </a:custGeom>
          <a:noFill/>
          <a:ln>
            <a:solidFill>
              <a:srgbClr val="00B05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3818DF0-1F7A-4E7B-AA31-AB12010192B0}"/>
              </a:ext>
            </a:extLst>
          </p:cNvPr>
          <p:cNvSpPr/>
          <p:nvPr/>
        </p:nvSpPr>
        <p:spPr>
          <a:xfrm>
            <a:off x="1865187" y="636683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ym typeface="+mn-ea"/>
              </a:rPr>
              <a:t>Backpropagation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F82134A-CED6-4BD3-86E2-FBCFFA396763}"/>
              </a:ext>
            </a:extLst>
          </p:cNvPr>
          <p:cNvSpPr txBox="1"/>
          <p:nvPr/>
        </p:nvSpPr>
        <p:spPr>
          <a:xfrm>
            <a:off x="1033127" y="5673928"/>
            <a:ext cx="1489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Win rate: </a:t>
            </a:r>
            <a:r>
              <a:rPr lang="en-US" altLang="zh-CN" sz="1600" dirty="0"/>
              <a:t>1/1</a:t>
            </a:r>
            <a:endParaRPr lang="zh-CN" altLang="en-US" sz="16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EBA9B59-0AE6-47B5-B41D-207AF6942F39}"/>
              </a:ext>
            </a:extLst>
          </p:cNvPr>
          <p:cNvSpPr/>
          <p:nvPr/>
        </p:nvSpPr>
        <p:spPr>
          <a:xfrm>
            <a:off x="2872110" y="5683834"/>
            <a:ext cx="470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1/1</a:t>
            </a:r>
            <a:endParaRPr lang="zh-CN" altLang="en-US" sz="1600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65FB9EE1-83C9-45FF-9858-73D4D5FF18E4}"/>
              </a:ext>
            </a:extLst>
          </p:cNvPr>
          <p:cNvSpPr/>
          <p:nvPr/>
        </p:nvSpPr>
        <p:spPr>
          <a:xfrm>
            <a:off x="4283968" y="4800477"/>
            <a:ext cx="3528392" cy="1148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3752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59373"/>
            <a:ext cx="8229600" cy="114300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MCTS: Selection</a:t>
            </a:r>
            <a:endParaRPr lang="en-US" alt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67360" y="1158875"/>
            <a:ext cx="8229600" cy="685949"/>
          </a:xfr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en-CA" dirty="0">
                <a:latin typeface="Arial" panose="020B0604020202020204" pitchFamily="34" charset="0"/>
                <a:cs typeface="Arial" panose="020B0604020202020204" pitchFamily="34" charset="0"/>
              </a:rPr>
              <a:t>What is a good </a:t>
            </a:r>
            <a:r>
              <a:rPr lang="en-US" altLang="zh-CN" dirty="0">
                <a:solidFill>
                  <a:srgbClr val="C00000"/>
                </a:solidFill>
              </a:rPr>
              <a:t>tree exploration policy </a:t>
            </a:r>
            <a:r>
              <a:rPr lang="en-US" altLang="zh-CN" dirty="0"/>
              <a:t>in </a:t>
            </a:r>
            <a:r>
              <a:rPr lang="en-US" altLang="zh-CN" dirty="0">
                <a:solidFill>
                  <a:srgbClr val="C00000"/>
                </a:solidFill>
              </a:rPr>
              <a:t>Selection step? </a:t>
            </a:r>
            <a:endParaRPr lang="en-US" alt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CA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CA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CA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0E150E-E403-4E35-B4F5-94F32E717CDB}"/>
              </a:ext>
            </a:extLst>
          </p:cNvPr>
          <p:cNvSpPr txBox="1">
            <a:spLocks/>
          </p:cNvSpPr>
          <p:nvPr/>
        </p:nvSpPr>
        <p:spPr bwMode="auto">
          <a:xfrm>
            <a:off x="467360" y="4338211"/>
            <a:ext cx="8229600" cy="1980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en-CA" altLang="en-US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en-CA" dirty="0"/>
              <a:t>What kind of actions can potentially be a good action?</a:t>
            </a:r>
          </a:p>
          <a:p>
            <a:pPr lvl="1"/>
            <a:r>
              <a:rPr lang="en-US" altLang="en-CA" sz="2000" dirty="0">
                <a:solidFill>
                  <a:srgbClr val="00B0F0"/>
                </a:solidFill>
                <a:sym typeface="+mn-ea"/>
              </a:rPr>
              <a:t>An action with high winning rate according to the history</a:t>
            </a:r>
            <a:endParaRPr lang="en-US" altLang="en-CA" sz="2000" dirty="0">
              <a:sym typeface="+mn-ea"/>
            </a:endParaRPr>
          </a:p>
          <a:p>
            <a:pPr lvl="1"/>
            <a:r>
              <a:rPr lang="en-US" altLang="en-CA" sz="2000" dirty="0">
                <a:solidFill>
                  <a:srgbClr val="C00000"/>
                </a:solidFill>
                <a:sym typeface="+mn-ea"/>
              </a:rPr>
              <a:t>An action rarely searched</a:t>
            </a:r>
            <a:endParaRPr lang="en-US" altLang="en-CA" dirty="0">
              <a:solidFill>
                <a:srgbClr val="C00000"/>
              </a:solidFill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CA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CA" dirty="0">
              <a:sym typeface="+mn-ea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DB22BD0-714D-4EF1-92FB-9D9FC9250C9D}"/>
              </a:ext>
            </a:extLst>
          </p:cNvPr>
          <p:cNvGrpSpPr/>
          <p:nvPr/>
        </p:nvGrpSpPr>
        <p:grpSpPr>
          <a:xfrm>
            <a:off x="3707904" y="2077266"/>
            <a:ext cx="916629" cy="867060"/>
            <a:chOff x="14740" y="5690"/>
            <a:chExt cx="1700" cy="1700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AB1B0EED-CC74-446D-977A-8FDBCD353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24" y="5974"/>
              <a:ext cx="1134" cy="1134"/>
            </a:xfrm>
            <a:prstGeom prst="rect">
              <a:avLst/>
            </a:prstGeom>
          </p:spPr>
        </p:pic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FC0B3B78-87CC-44F4-B432-FBA63B7E8118}"/>
                </a:ext>
              </a:extLst>
            </p:cNvPr>
            <p:cNvSpPr/>
            <p:nvPr/>
          </p:nvSpPr>
          <p:spPr>
            <a:xfrm>
              <a:off x="14740" y="5690"/>
              <a:ext cx="1701" cy="17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C0B0E6C4-017D-4DC0-A92B-1D45B1F27B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309" b="69158"/>
          <a:stretch/>
        </p:blipFill>
        <p:spPr>
          <a:xfrm>
            <a:off x="4278705" y="2421347"/>
            <a:ext cx="193776" cy="178385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2D8555-B055-4D07-830B-DE23EA0EC016}"/>
              </a:ext>
            </a:extLst>
          </p:cNvPr>
          <p:cNvGrpSpPr/>
          <p:nvPr/>
        </p:nvGrpSpPr>
        <p:grpSpPr>
          <a:xfrm>
            <a:off x="1993269" y="3543362"/>
            <a:ext cx="916629" cy="867060"/>
            <a:chOff x="14740" y="5690"/>
            <a:chExt cx="1700" cy="1700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FF0A576B-325B-4E72-959C-0D931C938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24" y="5974"/>
              <a:ext cx="1134" cy="1134"/>
            </a:xfrm>
            <a:prstGeom prst="rect">
              <a:avLst/>
            </a:prstGeom>
          </p:spPr>
        </p:pic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2E0FE9E2-46B3-44EA-BFD8-15F7C6FD148E}"/>
                </a:ext>
              </a:extLst>
            </p:cNvPr>
            <p:cNvSpPr/>
            <p:nvPr/>
          </p:nvSpPr>
          <p:spPr>
            <a:xfrm>
              <a:off x="14740" y="5690"/>
              <a:ext cx="1701" cy="17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23D08536-5547-48DD-BECC-390293C34C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309" b="69158"/>
          <a:stretch/>
        </p:blipFill>
        <p:spPr>
          <a:xfrm>
            <a:off x="2564070" y="3887444"/>
            <a:ext cx="193776" cy="17838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7EAFFFED-DD49-4023-AAD5-193F02116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900" r="68457" b="34519"/>
          <a:stretch/>
        </p:blipFill>
        <p:spPr>
          <a:xfrm>
            <a:off x="2355419" y="3883172"/>
            <a:ext cx="192867" cy="182656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5F471FFB-3EB6-4748-B7BA-9396A8B2B171}"/>
              </a:ext>
            </a:extLst>
          </p:cNvPr>
          <p:cNvGrpSpPr/>
          <p:nvPr/>
        </p:nvGrpSpPr>
        <p:grpSpPr>
          <a:xfrm>
            <a:off x="3655333" y="3542852"/>
            <a:ext cx="917169" cy="867570"/>
            <a:chOff x="14740" y="5690"/>
            <a:chExt cx="1701" cy="1701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E37E0DDE-B2E5-4B54-85EC-394DA9A13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24" y="5974"/>
              <a:ext cx="1134" cy="1134"/>
            </a:xfrm>
            <a:prstGeom prst="rect">
              <a:avLst/>
            </a:prstGeom>
          </p:spPr>
        </p:pic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63B8C6D4-43F5-4239-8852-7B2285C5B7FC}"/>
                </a:ext>
              </a:extLst>
            </p:cNvPr>
            <p:cNvSpPr/>
            <p:nvPr/>
          </p:nvSpPr>
          <p:spPr>
            <a:xfrm>
              <a:off x="14740" y="5690"/>
              <a:ext cx="1701" cy="17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8D9A64F1-44B2-459A-B77A-F03D7D8F74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309" b="69158"/>
          <a:stretch/>
        </p:blipFill>
        <p:spPr>
          <a:xfrm>
            <a:off x="4226134" y="3886934"/>
            <a:ext cx="193776" cy="17838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55F501D-9196-401D-A505-D4F5E9C8CE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900" r="68457" b="34519"/>
          <a:stretch/>
        </p:blipFill>
        <p:spPr>
          <a:xfrm>
            <a:off x="3808464" y="4085227"/>
            <a:ext cx="192867" cy="182656"/>
          </a:xfrm>
          <a:prstGeom prst="rect">
            <a:avLst/>
          </a:prstGeom>
        </p:spPr>
      </p:pic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719D275-ECD9-4CD8-A6E2-E2795872E247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2515748" y="2817783"/>
            <a:ext cx="1326473" cy="71401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6A4BC60B-6CB1-466A-97F6-050C852DF9EF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4113918" y="2943712"/>
            <a:ext cx="42624" cy="59914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76D4F4D-3E70-4645-8268-0AB00A6F2D11}"/>
                  </a:ext>
                </a:extLst>
              </p:cNvPr>
              <p:cNvSpPr/>
              <p:nvPr/>
            </p:nvSpPr>
            <p:spPr>
              <a:xfrm>
                <a:off x="3956470" y="1635154"/>
                <a:ext cx="537327" cy="4156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zh-CN" sz="160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1600" b="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altLang="zh-CN" sz="1600" i="1" dirty="0">
                  <a:ln w="12700" cmpd="sng">
                    <a:noFill/>
                    <a:prstDash val="solid"/>
                  </a:ln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76D4F4D-3E70-4645-8268-0AB00A6F2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470" y="1635154"/>
                <a:ext cx="537327" cy="415691"/>
              </a:xfrm>
              <a:prstGeom prst="rect">
                <a:avLst/>
              </a:prstGeom>
              <a:blipFill>
                <a:blip r:embed="rId6"/>
                <a:stretch>
                  <a:fillRect l="-50000" t="-108824" r="-85227" b="-17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519AAE22-44C4-449E-A23C-68EB4A397742}"/>
                  </a:ext>
                </a:extLst>
              </p:cNvPr>
              <p:cNvSpPr/>
              <p:nvPr/>
            </p:nvSpPr>
            <p:spPr>
              <a:xfrm>
                <a:off x="2086755" y="3130728"/>
                <a:ext cx="537327" cy="414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zh-CN" sz="160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CN" sz="1600" b="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sz="1600" i="1" dirty="0">
                  <a:ln w="12700" cmpd="sng">
                    <a:noFill/>
                    <a:prstDash val="solid"/>
                  </a:ln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519AAE22-44C4-449E-A23C-68EB4A397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755" y="3130728"/>
                <a:ext cx="537327" cy="414088"/>
              </a:xfrm>
              <a:prstGeom prst="rect">
                <a:avLst/>
              </a:prstGeom>
              <a:blipFill>
                <a:blip r:embed="rId7"/>
                <a:stretch>
                  <a:fillRect l="-50000" t="-110448" r="-85227" b="-177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4C9E5DA-19D7-45C8-A568-E436293D73CA}"/>
                  </a:ext>
                </a:extLst>
              </p:cNvPr>
              <p:cNvSpPr/>
              <p:nvPr/>
            </p:nvSpPr>
            <p:spPr>
              <a:xfrm>
                <a:off x="4179840" y="3140741"/>
                <a:ext cx="537327" cy="412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zh-CN" sz="160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1600" b="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altLang="zh-CN" sz="1600" i="1" dirty="0">
                  <a:ln w="12700" cmpd="sng">
                    <a:noFill/>
                    <a:prstDash val="solid"/>
                  </a:ln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4C9E5DA-19D7-45C8-A568-E436293D7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840" y="3140741"/>
                <a:ext cx="537327" cy="412485"/>
              </a:xfrm>
              <a:prstGeom prst="rect">
                <a:avLst/>
              </a:prstGeom>
              <a:blipFill>
                <a:blip r:embed="rId8"/>
                <a:stretch>
                  <a:fillRect l="-50000" t="-108824" r="-85227" b="-17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C889DE4C-9F33-4DBC-8B39-F696EB94FA6F}"/>
              </a:ext>
            </a:extLst>
          </p:cNvPr>
          <p:cNvCxnSpPr>
            <a:cxnSpLocks/>
            <a:endCxn id="29" idx="5"/>
          </p:cNvCxnSpPr>
          <p:nvPr/>
        </p:nvCxnSpPr>
        <p:spPr>
          <a:xfrm flipH="1" flipV="1">
            <a:off x="4490757" y="2817783"/>
            <a:ext cx="1474540" cy="89257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046F97B-5AA0-4EE9-8D49-CFF54680FF38}"/>
              </a:ext>
            </a:extLst>
          </p:cNvPr>
          <p:cNvGrpSpPr/>
          <p:nvPr/>
        </p:nvGrpSpPr>
        <p:grpSpPr>
          <a:xfrm>
            <a:off x="5774980" y="3648109"/>
            <a:ext cx="917169" cy="867570"/>
            <a:chOff x="14740" y="5690"/>
            <a:chExt cx="1701" cy="1701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AB910F47-C61A-45FC-A89B-04A8C632D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24" y="5974"/>
              <a:ext cx="1134" cy="1134"/>
            </a:xfrm>
            <a:prstGeom prst="rect">
              <a:avLst/>
            </a:prstGeom>
          </p:spPr>
        </p:pic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461B4CBC-4754-4271-A771-D28E24ADFF73}"/>
                </a:ext>
              </a:extLst>
            </p:cNvPr>
            <p:cNvSpPr/>
            <p:nvPr/>
          </p:nvSpPr>
          <p:spPr>
            <a:xfrm>
              <a:off x="14740" y="5690"/>
              <a:ext cx="1701" cy="17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A4802782-D4F8-4221-A809-31BA077155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309" b="69158"/>
          <a:stretch/>
        </p:blipFill>
        <p:spPr>
          <a:xfrm>
            <a:off x="6345781" y="3992191"/>
            <a:ext cx="193776" cy="17838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85D40090-1E71-48BE-85F6-770BA56629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900" r="68457" b="34519"/>
          <a:stretch/>
        </p:blipFill>
        <p:spPr>
          <a:xfrm>
            <a:off x="6345781" y="4188683"/>
            <a:ext cx="192867" cy="182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CE8791F1-B7CF-4EBD-B8DE-45F118A8C685}"/>
                  </a:ext>
                </a:extLst>
              </p:cNvPr>
              <p:cNvSpPr/>
              <p:nvPr/>
            </p:nvSpPr>
            <p:spPr>
              <a:xfrm>
                <a:off x="5638985" y="3160860"/>
                <a:ext cx="537327" cy="412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zh-CN" sz="160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sz="1600" i="1" dirty="0">
                  <a:ln w="12700" cmpd="sng">
                    <a:noFill/>
                    <a:prstDash val="solid"/>
                  </a:ln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CE8791F1-B7CF-4EBD-B8DE-45F118A8C6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985" y="3160860"/>
                <a:ext cx="537327" cy="412485"/>
              </a:xfrm>
              <a:prstGeom prst="rect">
                <a:avLst/>
              </a:prstGeom>
              <a:blipFill>
                <a:blip r:embed="rId9"/>
                <a:stretch>
                  <a:fillRect l="-50000" t="-110448" r="-85227" b="-177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59373"/>
            <a:ext cx="8229600" cy="114300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MCTS: Selection</a:t>
            </a:r>
            <a:endParaRPr lang="en-US" alt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67360" y="1158875"/>
            <a:ext cx="8229600" cy="685949"/>
          </a:xfr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en-CA" dirty="0">
                <a:latin typeface="Arial" panose="020B0604020202020204" pitchFamily="34" charset="0"/>
                <a:cs typeface="Arial" panose="020B0604020202020204" pitchFamily="34" charset="0"/>
              </a:rPr>
              <a:t>What is a good </a:t>
            </a:r>
            <a:r>
              <a:rPr lang="en-US" altLang="zh-CN" dirty="0">
                <a:solidFill>
                  <a:srgbClr val="C00000"/>
                </a:solidFill>
              </a:rPr>
              <a:t>tree exploration policy </a:t>
            </a:r>
            <a:r>
              <a:rPr lang="en-US" altLang="zh-CN" dirty="0"/>
              <a:t>in </a:t>
            </a:r>
            <a:r>
              <a:rPr lang="en-US" altLang="zh-CN" dirty="0">
                <a:solidFill>
                  <a:srgbClr val="C00000"/>
                </a:solidFill>
              </a:rPr>
              <a:t>Selection step? </a:t>
            </a:r>
            <a:endParaRPr lang="en-US" alt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CA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CA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CA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0E150E-E403-4E35-B4F5-94F32E717CDB}"/>
              </a:ext>
            </a:extLst>
          </p:cNvPr>
          <p:cNvSpPr txBox="1">
            <a:spLocks/>
          </p:cNvSpPr>
          <p:nvPr/>
        </p:nvSpPr>
        <p:spPr bwMode="auto">
          <a:xfrm>
            <a:off x="467360" y="4338211"/>
            <a:ext cx="8229600" cy="2403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en-CA" altLang="en-US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en-CA" dirty="0"/>
              <a:t>What kind of actions can potentially be a good action?</a:t>
            </a:r>
          </a:p>
          <a:p>
            <a:pPr lvl="1"/>
            <a:r>
              <a:rPr lang="en-US" altLang="en-CA" sz="2000" dirty="0">
                <a:solidFill>
                  <a:srgbClr val="00B0F0"/>
                </a:solidFill>
                <a:sym typeface="+mn-ea"/>
              </a:rPr>
              <a:t>An action with high winning rate according to the history</a:t>
            </a:r>
            <a:endParaRPr lang="en-US" altLang="en-CA" sz="2000" dirty="0">
              <a:sym typeface="+mn-ea"/>
            </a:endParaRPr>
          </a:p>
          <a:p>
            <a:pPr lvl="1"/>
            <a:r>
              <a:rPr lang="en-US" altLang="en-CA" sz="2000" dirty="0">
                <a:solidFill>
                  <a:srgbClr val="C00000"/>
                </a:solidFill>
                <a:sym typeface="+mn-ea"/>
              </a:rPr>
              <a:t>An action rarely searched</a:t>
            </a:r>
            <a:endParaRPr lang="en-US" altLang="en-CA" dirty="0">
              <a:solidFill>
                <a:srgbClr val="C00000"/>
              </a:solidFill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CA" dirty="0">
                <a:sym typeface="+mn-ea"/>
              </a:rPr>
              <a:t>We need to balance </a:t>
            </a:r>
            <a:r>
              <a:rPr lang="en-US" altLang="en-CA" dirty="0">
                <a:solidFill>
                  <a:srgbClr val="C00000"/>
                </a:solidFill>
                <a:sym typeface="+mn-ea"/>
              </a:rPr>
              <a:t>Exploration </a:t>
            </a:r>
            <a:r>
              <a:rPr lang="en-US" altLang="en-CA" dirty="0">
                <a:sym typeface="+mn-ea"/>
              </a:rPr>
              <a:t>and</a:t>
            </a:r>
            <a:r>
              <a:rPr lang="en-US" altLang="en-CA" dirty="0">
                <a:solidFill>
                  <a:srgbClr val="C00000"/>
                </a:solidFill>
                <a:sym typeface="+mn-ea"/>
              </a:rPr>
              <a:t> </a:t>
            </a:r>
            <a:r>
              <a:rPr lang="en-US" altLang="en-CA" dirty="0">
                <a:solidFill>
                  <a:srgbClr val="00B0F0"/>
                </a:solidFill>
                <a:sym typeface="+mn-ea"/>
              </a:rPr>
              <a:t>Exploitation</a:t>
            </a:r>
            <a:r>
              <a:rPr lang="en-US" altLang="en-CA" dirty="0">
                <a:sym typeface="+mn-ea"/>
              </a:rPr>
              <a:t>! A well-known exploration policy is Upper Confidence Bound (UCB). 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en-CA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CA" dirty="0">
              <a:sym typeface="+mn-ea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DB22BD0-714D-4EF1-92FB-9D9FC9250C9D}"/>
              </a:ext>
            </a:extLst>
          </p:cNvPr>
          <p:cNvGrpSpPr/>
          <p:nvPr/>
        </p:nvGrpSpPr>
        <p:grpSpPr>
          <a:xfrm>
            <a:off x="3707904" y="2077266"/>
            <a:ext cx="916629" cy="867060"/>
            <a:chOff x="14740" y="5690"/>
            <a:chExt cx="1700" cy="1700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AB1B0EED-CC74-446D-977A-8FDBCD353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24" y="5974"/>
              <a:ext cx="1134" cy="1134"/>
            </a:xfrm>
            <a:prstGeom prst="rect">
              <a:avLst/>
            </a:prstGeom>
          </p:spPr>
        </p:pic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FC0B3B78-87CC-44F4-B432-FBA63B7E8118}"/>
                </a:ext>
              </a:extLst>
            </p:cNvPr>
            <p:cNvSpPr/>
            <p:nvPr/>
          </p:nvSpPr>
          <p:spPr>
            <a:xfrm>
              <a:off x="14740" y="5690"/>
              <a:ext cx="1701" cy="17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C0B0E6C4-017D-4DC0-A92B-1D45B1F27B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309" b="69158"/>
          <a:stretch/>
        </p:blipFill>
        <p:spPr>
          <a:xfrm>
            <a:off x="4278705" y="2421347"/>
            <a:ext cx="193776" cy="178385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2D8555-B055-4D07-830B-DE23EA0EC016}"/>
              </a:ext>
            </a:extLst>
          </p:cNvPr>
          <p:cNvGrpSpPr/>
          <p:nvPr/>
        </p:nvGrpSpPr>
        <p:grpSpPr>
          <a:xfrm>
            <a:off x="1993269" y="3543362"/>
            <a:ext cx="916629" cy="867060"/>
            <a:chOff x="14740" y="5690"/>
            <a:chExt cx="1700" cy="1700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FF0A576B-325B-4E72-959C-0D931C938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24" y="5974"/>
              <a:ext cx="1134" cy="1134"/>
            </a:xfrm>
            <a:prstGeom prst="rect">
              <a:avLst/>
            </a:prstGeom>
          </p:spPr>
        </p:pic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2E0FE9E2-46B3-44EA-BFD8-15F7C6FD148E}"/>
                </a:ext>
              </a:extLst>
            </p:cNvPr>
            <p:cNvSpPr/>
            <p:nvPr/>
          </p:nvSpPr>
          <p:spPr>
            <a:xfrm>
              <a:off x="14740" y="5690"/>
              <a:ext cx="1701" cy="17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23D08536-5547-48DD-BECC-390293C34C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309" b="69158"/>
          <a:stretch/>
        </p:blipFill>
        <p:spPr>
          <a:xfrm>
            <a:off x="2564070" y="3887444"/>
            <a:ext cx="193776" cy="17838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7EAFFFED-DD49-4023-AAD5-193F02116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900" r="68457" b="34519"/>
          <a:stretch/>
        </p:blipFill>
        <p:spPr>
          <a:xfrm>
            <a:off x="2355419" y="3883172"/>
            <a:ext cx="192867" cy="182656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5F471FFB-3EB6-4748-B7BA-9396A8B2B171}"/>
              </a:ext>
            </a:extLst>
          </p:cNvPr>
          <p:cNvGrpSpPr/>
          <p:nvPr/>
        </p:nvGrpSpPr>
        <p:grpSpPr>
          <a:xfrm>
            <a:off x="3655333" y="3542852"/>
            <a:ext cx="917169" cy="867570"/>
            <a:chOff x="14740" y="5690"/>
            <a:chExt cx="1701" cy="1701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E37E0DDE-B2E5-4B54-85EC-394DA9A13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24" y="5974"/>
              <a:ext cx="1134" cy="1134"/>
            </a:xfrm>
            <a:prstGeom prst="rect">
              <a:avLst/>
            </a:prstGeom>
          </p:spPr>
        </p:pic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63B8C6D4-43F5-4239-8852-7B2285C5B7FC}"/>
                </a:ext>
              </a:extLst>
            </p:cNvPr>
            <p:cNvSpPr/>
            <p:nvPr/>
          </p:nvSpPr>
          <p:spPr>
            <a:xfrm>
              <a:off x="14740" y="5690"/>
              <a:ext cx="1701" cy="17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8D9A64F1-44B2-459A-B77A-F03D7D8F74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309" b="69158"/>
          <a:stretch/>
        </p:blipFill>
        <p:spPr>
          <a:xfrm>
            <a:off x="4226134" y="3886934"/>
            <a:ext cx="193776" cy="17838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55F501D-9196-401D-A505-D4F5E9C8CE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900" r="68457" b="34519"/>
          <a:stretch/>
        </p:blipFill>
        <p:spPr>
          <a:xfrm>
            <a:off x="3808464" y="4085227"/>
            <a:ext cx="192867" cy="182656"/>
          </a:xfrm>
          <a:prstGeom prst="rect">
            <a:avLst/>
          </a:prstGeom>
        </p:spPr>
      </p:pic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719D275-ECD9-4CD8-A6E2-E2795872E247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2515748" y="2817783"/>
            <a:ext cx="1326473" cy="71401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6A4BC60B-6CB1-466A-97F6-050C852DF9EF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4113918" y="2943712"/>
            <a:ext cx="42624" cy="59914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76D4F4D-3E70-4645-8268-0AB00A6F2D11}"/>
                  </a:ext>
                </a:extLst>
              </p:cNvPr>
              <p:cNvSpPr/>
              <p:nvPr/>
            </p:nvSpPr>
            <p:spPr>
              <a:xfrm>
                <a:off x="3956470" y="1635154"/>
                <a:ext cx="537327" cy="4156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zh-CN" sz="160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1600" b="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altLang="zh-CN" sz="1600" i="1" dirty="0">
                  <a:ln w="12700" cmpd="sng">
                    <a:noFill/>
                    <a:prstDash val="solid"/>
                  </a:ln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76D4F4D-3E70-4645-8268-0AB00A6F2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470" y="1635154"/>
                <a:ext cx="537327" cy="415691"/>
              </a:xfrm>
              <a:prstGeom prst="rect">
                <a:avLst/>
              </a:prstGeom>
              <a:blipFill>
                <a:blip r:embed="rId6"/>
                <a:stretch>
                  <a:fillRect l="-50000" t="-108824" r="-85227" b="-17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519AAE22-44C4-449E-A23C-68EB4A397742}"/>
                  </a:ext>
                </a:extLst>
              </p:cNvPr>
              <p:cNvSpPr/>
              <p:nvPr/>
            </p:nvSpPr>
            <p:spPr>
              <a:xfrm>
                <a:off x="2086755" y="3130728"/>
                <a:ext cx="537327" cy="414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zh-CN" sz="160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CN" sz="1600" b="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sz="1600" i="1" dirty="0">
                  <a:ln w="12700" cmpd="sng">
                    <a:noFill/>
                    <a:prstDash val="solid"/>
                  </a:ln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519AAE22-44C4-449E-A23C-68EB4A397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755" y="3130728"/>
                <a:ext cx="537327" cy="414088"/>
              </a:xfrm>
              <a:prstGeom prst="rect">
                <a:avLst/>
              </a:prstGeom>
              <a:blipFill>
                <a:blip r:embed="rId7"/>
                <a:stretch>
                  <a:fillRect l="-50000" t="-110448" r="-85227" b="-177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4C9E5DA-19D7-45C8-A568-E436293D73CA}"/>
                  </a:ext>
                </a:extLst>
              </p:cNvPr>
              <p:cNvSpPr/>
              <p:nvPr/>
            </p:nvSpPr>
            <p:spPr>
              <a:xfrm>
                <a:off x="4179840" y="3140741"/>
                <a:ext cx="537327" cy="412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zh-CN" sz="160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1600" b="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altLang="zh-CN" sz="1600" i="1" dirty="0">
                  <a:ln w="12700" cmpd="sng">
                    <a:noFill/>
                    <a:prstDash val="solid"/>
                  </a:ln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4C9E5DA-19D7-45C8-A568-E436293D7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840" y="3140741"/>
                <a:ext cx="537327" cy="412485"/>
              </a:xfrm>
              <a:prstGeom prst="rect">
                <a:avLst/>
              </a:prstGeom>
              <a:blipFill>
                <a:blip r:embed="rId8"/>
                <a:stretch>
                  <a:fillRect l="-50000" t="-108824" r="-85227" b="-17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C889DE4C-9F33-4DBC-8B39-F696EB94FA6F}"/>
              </a:ext>
            </a:extLst>
          </p:cNvPr>
          <p:cNvCxnSpPr>
            <a:cxnSpLocks/>
            <a:endCxn id="29" idx="5"/>
          </p:cNvCxnSpPr>
          <p:nvPr/>
        </p:nvCxnSpPr>
        <p:spPr>
          <a:xfrm flipH="1" flipV="1">
            <a:off x="4490757" y="2817783"/>
            <a:ext cx="1474540" cy="89257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046F97B-5AA0-4EE9-8D49-CFF54680FF38}"/>
              </a:ext>
            </a:extLst>
          </p:cNvPr>
          <p:cNvGrpSpPr/>
          <p:nvPr/>
        </p:nvGrpSpPr>
        <p:grpSpPr>
          <a:xfrm>
            <a:off x="5774980" y="3648109"/>
            <a:ext cx="917169" cy="867570"/>
            <a:chOff x="14740" y="5690"/>
            <a:chExt cx="1701" cy="1701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AB910F47-C61A-45FC-A89B-04A8C632D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24" y="5974"/>
              <a:ext cx="1134" cy="1134"/>
            </a:xfrm>
            <a:prstGeom prst="rect">
              <a:avLst/>
            </a:prstGeom>
          </p:spPr>
        </p:pic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461B4CBC-4754-4271-A771-D28E24ADFF73}"/>
                </a:ext>
              </a:extLst>
            </p:cNvPr>
            <p:cNvSpPr/>
            <p:nvPr/>
          </p:nvSpPr>
          <p:spPr>
            <a:xfrm>
              <a:off x="14740" y="5690"/>
              <a:ext cx="1701" cy="17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A4802782-D4F8-4221-A809-31BA077155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309" b="69158"/>
          <a:stretch/>
        </p:blipFill>
        <p:spPr>
          <a:xfrm>
            <a:off x="6345781" y="3992191"/>
            <a:ext cx="193776" cy="17838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85D40090-1E71-48BE-85F6-770BA56629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900" r="68457" b="34519"/>
          <a:stretch/>
        </p:blipFill>
        <p:spPr>
          <a:xfrm>
            <a:off x="6345781" y="4188683"/>
            <a:ext cx="192867" cy="182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CE8791F1-B7CF-4EBD-B8DE-45F118A8C685}"/>
                  </a:ext>
                </a:extLst>
              </p:cNvPr>
              <p:cNvSpPr/>
              <p:nvPr/>
            </p:nvSpPr>
            <p:spPr>
              <a:xfrm>
                <a:off x="5638985" y="3160860"/>
                <a:ext cx="537327" cy="412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zh-CN" sz="160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sz="1600" i="1" dirty="0">
                  <a:ln w="12700" cmpd="sng">
                    <a:noFill/>
                    <a:prstDash val="solid"/>
                  </a:ln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CE8791F1-B7CF-4EBD-B8DE-45F118A8C6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985" y="3160860"/>
                <a:ext cx="537327" cy="412485"/>
              </a:xfrm>
              <a:prstGeom prst="rect">
                <a:avLst/>
              </a:prstGeom>
              <a:blipFill>
                <a:blip r:embed="rId9"/>
                <a:stretch>
                  <a:fillRect l="-50000" t="-110448" r="-85227" b="-177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5980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59373"/>
            <a:ext cx="8229600" cy="1143000"/>
          </a:xfrm>
        </p:spPr>
        <p:txBody>
          <a:bodyPr/>
          <a:lstStyle/>
          <a:p>
            <a:r>
              <a:rPr lang="en-US" altLang="en-CA" dirty="0">
                <a:sym typeface="+mn-ea"/>
              </a:rPr>
              <a:t>UCB: Balance </a:t>
            </a:r>
            <a:r>
              <a:rPr lang="en-US" altLang="en-CA" dirty="0">
                <a:solidFill>
                  <a:srgbClr val="00B0F0"/>
                </a:solidFill>
                <a:sym typeface="+mn-ea"/>
              </a:rPr>
              <a:t>Exploitation </a:t>
            </a:r>
            <a:r>
              <a:rPr lang="en-US" altLang="en-CA" dirty="0">
                <a:sym typeface="+mn-ea"/>
              </a:rPr>
              <a:t>and </a:t>
            </a:r>
            <a:r>
              <a:rPr lang="en-US" altLang="en-CA" dirty="0">
                <a:solidFill>
                  <a:srgbClr val="C00000"/>
                </a:solidFill>
                <a:sym typeface="+mn-ea"/>
              </a:rPr>
              <a:t>Exploration</a:t>
            </a:r>
            <a:endParaRPr lang="en-US" altLang="en-CA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360" y="1158875"/>
                <a:ext cx="8229600" cy="2342133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None/>
                </a:pPr>
                <a:r>
                  <a:rPr lang="en-CA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CA" i="1" dirty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CA" i="0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UCB</m:t>
                        </m:r>
                      </m:e>
                      <m:sub>
                        <m:r>
                          <a:rPr lang="en-US" altLang="en-CA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en-CA" dirty="0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en-CA" b="0" i="0" dirty="0" smtClean="0">
                        <a:latin typeface="Cambria Math" panose="02040503050406030204" pitchFamily="18" charset="0"/>
                        <a:cs typeface="Cambria Math" panose="02040503050406030204" charset="0"/>
                      </a:rPr>
                      <m:t>Emperical</m:t>
                    </m:r>
                    <m:r>
                      <a:rPr lang="en-US" altLang="en-CA" b="0" i="0" dirty="0" smtClean="0">
                        <a:latin typeface="Cambria Math" panose="02040503050406030204" pitchFamily="18" charset="0"/>
                        <a:cs typeface="Cambria Math" panose="0204050305040603020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CA" b="0" i="0" dirty="0" smtClean="0">
                        <a:latin typeface="Cambria Math" panose="02040503050406030204" pitchFamily="18" charset="0"/>
                        <a:cs typeface="Cambria Math" panose="02040503050406030204" charset="0"/>
                      </a:rPr>
                      <m:t>win</m:t>
                    </m:r>
                    <m:r>
                      <a:rPr lang="en-US" altLang="en-CA" b="0" i="0" dirty="0" smtClean="0">
                        <a:latin typeface="Cambria Math" panose="02040503050406030204" pitchFamily="18" charset="0"/>
                        <a:cs typeface="Cambria Math" panose="0204050305040603020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CA" b="0" i="0" dirty="0" smtClean="0">
                        <a:latin typeface="Cambria Math" panose="02040503050406030204" pitchFamily="18" charset="0"/>
                        <a:cs typeface="Cambria Math" panose="02040503050406030204" charset="0"/>
                      </a:rPr>
                      <m:t>rate</m:t>
                    </m:r>
                    <m:r>
                      <a:rPr lang="en-US" altLang="en-CA" b="0" i="0" dirty="0" smtClean="0">
                        <a:latin typeface="Cambria Math" panose="02040503050406030204" pitchFamily="18" charset="0"/>
                        <a:cs typeface="Cambria Math" panose="02040503050406030204" charset="0"/>
                      </a:rPr>
                      <m:t> +</m:t>
                    </m:r>
                    <m:r>
                      <m:rPr>
                        <m:sty m:val="p"/>
                      </m:rPr>
                      <a:rPr lang="en-US" altLang="en-CA" b="0" i="0" dirty="0" smtClean="0">
                        <a:latin typeface="Cambria Math" panose="02040503050406030204" pitchFamily="18" charset="0"/>
                        <a:cs typeface="Cambria Math" panose="02040503050406030204" charset="0"/>
                      </a:rPr>
                      <m:t>Bonus</m:t>
                    </m:r>
                    <m:r>
                      <a:rPr lang="en-US" altLang="en-CA" b="0" i="0" dirty="0" smtClean="0">
                        <a:latin typeface="Cambria Math" panose="02040503050406030204" pitchFamily="18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altLang="en-CA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en-CA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CA" i="1" dirty="0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en-CA" i="1" dirty="0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en-CA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CA" i="1" dirty="0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en-CA" i="1" dirty="0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en-CA" i="1" dirty="0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en-CA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en-CA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en-CA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en-CA" dirty="0">
                                    <a:solidFill>
                                      <a:srgbClr val="C0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en-CA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en-CA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CA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en-CA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altLang="en-CA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en-US" altLang="en-CA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CA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en-CA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US" altLang="en-CA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CA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en-CA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e>
                      <m:sub>
                        <m:r>
                          <a:rPr lang="en-US" altLang="en-CA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CA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: number of visits on node </a:t>
                </a:r>
                <a14:m>
                  <m:oMath xmlns:m="http://schemas.openxmlformats.org/officeDocument/2006/math">
                    <m:r>
                      <a:rPr lang="en-US" altLang="en-CA" sz="2000" b="0" i="1" dirty="0" smtClean="0">
                        <a:latin typeface="Cambria Math" panose="02040503050406030204" pitchFamily="18" charset="0"/>
                        <a:cs typeface="Cambria Math" panose="02040503050406030204" charset="0"/>
                      </a:rPr>
                      <m:t>𝑖</m:t>
                    </m:r>
                  </m:oMath>
                </a14:m>
                <a:endParaRPr lang="en-US" altLang="en-CA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CA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en-CA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𝑊</m:t>
                        </m:r>
                      </m:e>
                      <m:sub>
                        <m:r>
                          <a:rPr lang="en-US" altLang="en-CA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CA" sz="2000" dirty="0">
                    <a:sym typeface="+mn-ea"/>
                  </a:rPr>
                  <a:t>: number of wins on node </a:t>
                </a:r>
                <a14:m>
                  <m:oMath xmlns:m="http://schemas.openxmlformats.org/officeDocument/2006/math">
                    <m:r>
                      <a:rPr lang="en-US" altLang="en-CA" sz="2000" i="1" dirty="0">
                        <a:latin typeface="Cambria Math" panose="02040503050406030204" pitchFamily="18" charset="0"/>
                        <a:cs typeface="Cambria Math" panose="02040503050406030204" charset="0"/>
                      </a:rPr>
                      <m:t>𝑖</m:t>
                    </m:r>
                  </m:oMath>
                </a14:m>
                <a:endParaRPr lang="en-US" altLang="en-CA" sz="2000" dirty="0">
                  <a:sym typeface="+mn-ea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CA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en-CA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e>
                      <m:sub>
                        <m:r>
                          <a:rPr lang="en-US" altLang="en-CA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en-CA" sz="2000" dirty="0">
                    <a:sym typeface="+mn-ea"/>
                  </a:rPr>
                  <a:t>: numbers of visits on the parent of node </a:t>
                </a:r>
                <a14:m>
                  <m:oMath xmlns:m="http://schemas.openxmlformats.org/officeDocument/2006/math">
                    <m:r>
                      <a:rPr lang="en-US" altLang="en-CA" sz="2000" i="1" dirty="0">
                        <a:latin typeface="Cambria Math" panose="02040503050406030204" pitchFamily="18" charset="0"/>
                        <a:cs typeface="Cambria Math" panose="02040503050406030204" charset="0"/>
                      </a:rPr>
                      <m:t>𝑖</m:t>
                    </m:r>
                  </m:oMath>
                </a14:m>
                <a:endParaRPr lang="en-US" altLang="en-CA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endParaRPr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360" y="1158875"/>
                <a:ext cx="8229600" cy="234213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0B803E4-BBCE-409E-BECC-6B08C736FF7E}"/>
                  </a:ext>
                </a:extLst>
              </p:cNvPr>
              <p:cNvSpPr/>
              <p:nvPr/>
            </p:nvSpPr>
            <p:spPr>
              <a:xfrm>
                <a:off x="958171" y="5884138"/>
                <a:ext cx="2039726" cy="819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CA" sz="1600" i="1" dirty="0" smtClean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en-CA" sz="160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UCB</m:t>
                          </m:r>
                        </m:e>
                        <m:sub>
                          <m:r>
                            <a:rPr lang="en-US" altLang="en-CA" sz="1600" b="0" i="1" dirty="0" smtClean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en-CA" sz="1600" dirty="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en-CA" sz="1600" b="0" i="0" dirty="0" smtClean="0">
                          <a:latin typeface="Cambria Math" panose="02040503050406030204" pitchFamily="18" charset="0"/>
                          <a:cs typeface="Cambria Math" panose="02040503050406030204" charset="0"/>
                        </a:rPr>
                        <m:t>0+</m:t>
                      </m:r>
                      <m:rad>
                        <m:radPr>
                          <m:degHide m:val="on"/>
                          <m:ctrlPr>
                            <a:rPr lang="en-US" altLang="en-CA" sz="1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en-CA" sz="1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en-CA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en-CA" sz="160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en-CA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(</m:t>
                                  </m:r>
                                  <m:r>
                                    <a:rPr lang="en-US" altLang="en-CA" sz="16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  <m:t>8</m:t>
                                  </m:r>
                                  <m:r>
                                    <a:rPr lang="en-US" altLang="en-CA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)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en-CA" sz="16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0B803E4-BBCE-409E-BECC-6B08C736F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171" y="5884138"/>
                <a:ext cx="2039726" cy="819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17F8949-7D83-45F9-8712-9737B4DCC0E2}"/>
                  </a:ext>
                </a:extLst>
              </p:cNvPr>
              <p:cNvSpPr/>
              <p:nvPr/>
            </p:nvSpPr>
            <p:spPr>
              <a:xfrm>
                <a:off x="3122321" y="5886039"/>
                <a:ext cx="2313775" cy="819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CA" sz="1600" i="1" dirty="0" smtClean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en-CA" sz="160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UCB</m:t>
                          </m:r>
                        </m:e>
                        <m:sub>
                          <m:r>
                            <a:rPr lang="en-US" altLang="en-CA" sz="1600" b="0" i="1" dirty="0" smtClean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en-CA" sz="1600" dirty="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en-CA" sz="1600" b="0" i="0" dirty="0" smtClean="0">
                          <a:latin typeface="Cambria Math" panose="02040503050406030204" pitchFamily="18" charset="0"/>
                          <a:cs typeface="Cambria Math" panose="02040503050406030204" charset="0"/>
                        </a:rPr>
                        <m:t>0.75+</m:t>
                      </m:r>
                      <m:rad>
                        <m:radPr>
                          <m:degHide m:val="on"/>
                          <m:ctrlPr>
                            <a:rPr lang="en-US" altLang="en-CA" sz="1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en-CA" sz="1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en-CA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en-CA" sz="160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en-CA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(</m:t>
                                  </m:r>
                                  <m:r>
                                    <a:rPr lang="en-US" altLang="en-CA" sz="16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  <m:t>8</m:t>
                                  </m:r>
                                  <m:r>
                                    <a:rPr lang="en-US" altLang="en-CA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)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en-CA" sz="16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  <m:t>4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17F8949-7D83-45F9-8712-9737B4DCC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321" y="5886039"/>
                <a:ext cx="2313775" cy="8198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B033EAB-368A-4401-9814-CAE32FE6AF99}"/>
                  </a:ext>
                </a:extLst>
              </p:cNvPr>
              <p:cNvSpPr/>
              <p:nvPr/>
            </p:nvSpPr>
            <p:spPr>
              <a:xfrm>
                <a:off x="5559780" y="5892385"/>
                <a:ext cx="2199961" cy="819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CA" sz="1600" i="1" dirty="0" smtClean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en-CA" sz="160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UCB</m:t>
                          </m:r>
                        </m:e>
                        <m:sub>
                          <m:r>
                            <a:rPr lang="en-US" altLang="en-CA" sz="1600" b="0" i="1" dirty="0" smtClean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altLang="en-CA" sz="1600" dirty="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en-CA" sz="1600" b="0" i="0" dirty="0" smtClean="0">
                          <a:latin typeface="Cambria Math" panose="02040503050406030204" pitchFamily="18" charset="0"/>
                          <a:cs typeface="Cambria Math" panose="02040503050406030204" charset="0"/>
                        </a:rPr>
                        <m:t>0.5+</m:t>
                      </m:r>
                      <m:rad>
                        <m:radPr>
                          <m:degHide m:val="on"/>
                          <m:ctrlPr>
                            <a:rPr lang="en-US" altLang="en-CA" sz="1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en-CA" sz="1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en-CA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en-CA" sz="160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en-CA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(</m:t>
                                  </m:r>
                                  <m:r>
                                    <a:rPr lang="en-US" altLang="en-CA" sz="16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  <m:t>8</m:t>
                                  </m:r>
                                  <m:r>
                                    <a:rPr lang="en-US" altLang="en-CA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)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en-CA" sz="16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B033EAB-368A-4401-9814-CAE32FE6A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780" y="5892385"/>
                <a:ext cx="2199961" cy="819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4847BB18-0477-496A-9E4A-91B8ABBE00B1}"/>
              </a:ext>
            </a:extLst>
          </p:cNvPr>
          <p:cNvSpPr/>
          <p:nvPr/>
        </p:nvSpPr>
        <p:spPr>
          <a:xfrm>
            <a:off x="6898188" y="5239723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CA" dirty="0">
                <a:solidFill>
                  <a:srgbClr val="C00000"/>
                </a:solidFill>
                <a:sym typeface="+mn-ea"/>
              </a:rPr>
              <a:t>Explore this action!</a:t>
            </a:r>
            <a:endParaRPr lang="zh-CN" altLang="en-US" dirty="0"/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2ED6D673-C3DE-4CA7-9078-C12F05EB4B45}"/>
              </a:ext>
            </a:extLst>
          </p:cNvPr>
          <p:cNvGrpSpPr/>
          <p:nvPr/>
        </p:nvGrpSpPr>
        <p:grpSpPr>
          <a:xfrm>
            <a:off x="3907412" y="3443398"/>
            <a:ext cx="916629" cy="867060"/>
            <a:chOff x="14740" y="5690"/>
            <a:chExt cx="1700" cy="1700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327ADC9A-AA57-4D9A-B385-952DE98E5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24" y="5974"/>
              <a:ext cx="1134" cy="1134"/>
            </a:xfrm>
            <a:prstGeom prst="rect">
              <a:avLst/>
            </a:prstGeom>
          </p:spPr>
        </p:pic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F8397492-CF92-414E-8917-BE438D425400}"/>
                </a:ext>
              </a:extLst>
            </p:cNvPr>
            <p:cNvSpPr/>
            <p:nvPr/>
          </p:nvSpPr>
          <p:spPr>
            <a:xfrm>
              <a:off x="14740" y="5690"/>
              <a:ext cx="1701" cy="17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4" name="图片 63">
            <a:extLst>
              <a:ext uri="{FF2B5EF4-FFF2-40B4-BE49-F238E27FC236}">
                <a16:creationId xmlns:a16="http://schemas.microsoft.com/office/drawing/2014/main" id="{64FDA274-2E6F-4FE2-AFC1-54311507A1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8309" b="69158"/>
          <a:stretch/>
        </p:blipFill>
        <p:spPr>
          <a:xfrm>
            <a:off x="4478213" y="3787479"/>
            <a:ext cx="193776" cy="178385"/>
          </a:xfrm>
          <a:prstGeom prst="rect">
            <a:avLst/>
          </a:prstGeom>
        </p:spPr>
      </p:pic>
      <p:grpSp>
        <p:nvGrpSpPr>
          <p:cNvPr id="65" name="组合 64">
            <a:extLst>
              <a:ext uri="{FF2B5EF4-FFF2-40B4-BE49-F238E27FC236}">
                <a16:creationId xmlns:a16="http://schemas.microsoft.com/office/drawing/2014/main" id="{6CE05789-06CC-4A52-B608-9EF2D2E52949}"/>
              </a:ext>
            </a:extLst>
          </p:cNvPr>
          <p:cNvGrpSpPr/>
          <p:nvPr/>
        </p:nvGrpSpPr>
        <p:grpSpPr>
          <a:xfrm>
            <a:off x="2192777" y="4909494"/>
            <a:ext cx="916629" cy="867060"/>
            <a:chOff x="14740" y="5690"/>
            <a:chExt cx="1700" cy="1700"/>
          </a:xfrm>
        </p:grpSpPr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695D5EF3-E58E-4907-8685-5038BE1F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24" y="5974"/>
              <a:ext cx="1134" cy="1134"/>
            </a:xfrm>
            <a:prstGeom prst="rect">
              <a:avLst/>
            </a:prstGeom>
          </p:spPr>
        </p:pic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7DAFC6FF-139E-41E6-B58A-98BF04C5730C}"/>
                </a:ext>
              </a:extLst>
            </p:cNvPr>
            <p:cNvSpPr/>
            <p:nvPr/>
          </p:nvSpPr>
          <p:spPr>
            <a:xfrm>
              <a:off x="14740" y="5690"/>
              <a:ext cx="1701" cy="17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8" name="图片 67">
            <a:extLst>
              <a:ext uri="{FF2B5EF4-FFF2-40B4-BE49-F238E27FC236}">
                <a16:creationId xmlns:a16="http://schemas.microsoft.com/office/drawing/2014/main" id="{71A1474D-6569-4339-B338-4F6D18C82B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8309" b="69158"/>
          <a:stretch/>
        </p:blipFill>
        <p:spPr>
          <a:xfrm>
            <a:off x="2763578" y="5253576"/>
            <a:ext cx="193776" cy="178385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E9D500B2-F5EF-4599-A552-A6AF4F12232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3900" r="68457" b="34519"/>
          <a:stretch/>
        </p:blipFill>
        <p:spPr>
          <a:xfrm>
            <a:off x="2554927" y="5249304"/>
            <a:ext cx="192867" cy="182656"/>
          </a:xfrm>
          <a:prstGeom prst="rect">
            <a:avLst/>
          </a:prstGeom>
        </p:spPr>
      </p:pic>
      <p:grpSp>
        <p:nvGrpSpPr>
          <p:cNvPr id="70" name="组合 69">
            <a:extLst>
              <a:ext uri="{FF2B5EF4-FFF2-40B4-BE49-F238E27FC236}">
                <a16:creationId xmlns:a16="http://schemas.microsoft.com/office/drawing/2014/main" id="{92593A74-128C-4A7E-BE7D-A0EAA8A992A9}"/>
              </a:ext>
            </a:extLst>
          </p:cNvPr>
          <p:cNvGrpSpPr/>
          <p:nvPr/>
        </p:nvGrpSpPr>
        <p:grpSpPr>
          <a:xfrm>
            <a:off x="3854841" y="4908984"/>
            <a:ext cx="917169" cy="867570"/>
            <a:chOff x="14740" y="5690"/>
            <a:chExt cx="1701" cy="1701"/>
          </a:xfrm>
        </p:grpSpPr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BCC6E11B-F304-43E0-9772-E676A1CA3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24" y="5974"/>
              <a:ext cx="1134" cy="1134"/>
            </a:xfrm>
            <a:prstGeom prst="rect">
              <a:avLst/>
            </a:prstGeom>
          </p:spPr>
        </p:pic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45AC90D0-3514-48B1-B32B-40621285B520}"/>
                </a:ext>
              </a:extLst>
            </p:cNvPr>
            <p:cNvSpPr/>
            <p:nvPr/>
          </p:nvSpPr>
          <p:spPr>
            <a:xfrm>
              <a:off x="14740" y="5690"/>
              <a:ext cx="1701" cy="17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3" name="图片 72">
            <a:extLst>
              <a:ext uri="{FF2B5EF4-FFF2-40B4-BE49-F238E27FC236}">
                <a16:creationId xmlns:a16="http://schemas.microsoft.com/office/drawing/2014/main" id="{973D18DC-A658-4EC6-931A-512A0FA2F2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8309" b="69158"/>
          <a:stretch/>
        </p:blipFill>
        <p:spPr>
          <a:xfrm>
            <a:off x="4425642" y="5253066"/>
            <a:ext cx="193776" cy="178385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2FF3E9B8-E0AA-429C-BDAE-3CACE647B3D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3900" r="68457" b="34519"/>
          <a:stretch/>
        </p:blipFill>
        <p:spPr>
          <a:xfrm>
            <a:off x="4007972" y="5451359"/>
            <a:ext cx="192867" cy="182656"/>
          </a:xfrm>
          <a:prstGeom prst="rect">
            <a:avLst/>
          </a:prstGeom>
        </p:spPr>
      </p:pic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81D4C38E-9D03-43CF-96C1-3A1A08A0F432}"/>
              </a:ext>
            </a:extLst>
          </p:cNvPr>
          <p:cNvCxnSpPr>
            <a:cxnSpLocks/>
            <a:stCxn id="63" idx="3"/>
          </p:cNvCxnSpPr>
          <p:nvPr/>
        </p:nvCxnSpPr>
        <p:spPr>
          <a:xfrm flipH="1">
            <a:off x="2715256" y="4183915"/>
            <a:ext cx="1326473" cy="71401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E21D9A92-5245-4844-A48B-9FD9AF5F98E4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4313426" y="4309844"/>
            <a:ext cx="42624" cy="59914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F829476B-7BB4-4CC6-9926-C2CE5C966203}"/>
                  </a:ext>
                </a:extLst>
              </p:cNvPr>
              <p:cNvSpPr/>
              <p:nvPr/>
            </p:nvSpPr>
            <p:spPr>
              <a:xfrm>
                <a:off x="4155978" y="3001286"/>
                <a:ext cx="537327" cy="4156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zh-CN" sz="160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1600" b="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altLang="zh-CN" sz="1600" i="1" dirty="0">
                  <a:ln w="12700" cmpd="sng">
                    <a:noFill/>
                    <a:prstDash val="solid"/>
                  </a:ln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F829476B-7BB4-4CC6-9926-C2CE5C966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978" y="3001286"/>
                <a:ext cx="537327" cy="415691"/>
              </a:xfrm>
              <a:prstGeom prst="rect">
                <a:avLst/>
              </a:prstGeom>
              <a:blipFill>
                <a:blip r:embed="rId10"/>
                <a:stretch>
                  <a:fillRect l="-50000" t="-107246" r="-85227" b="-16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54BE1962-C0A9-4A06-BFE0-56E601992FF7}"/>
                  </a:ext>
                </a:extLst>
              </p:cNvPr>
              <p:cNvSpPr/>
              <p:nvPr/>
            </p:nvSpPr>
            <p:spPr>
              <a:xfrm>
                <a:off x="2286263" y="4496860"/>
                <a:ext cx="537327" cy="414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zh-CN" sz="160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CN" sz="1600" b="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sz="1600" i="1" dirty="0">
                  <a:ln w="12700" cmpd="sng">
                    <a:noFill/>
                    <a:prstDash val="solid"/>
                  </a:ln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54BE1962-C0A9-4A06-BFE0-56E601992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263" y="4496860"/>
                <a:ext cx="537327" cy="414088"/>
              </a:xfrm>
              <a:prstGeom prst="rect">
                <a:avLst/>
              </a:prstGeom>
              <a:blipFill>
                <a:blip r:embed="rId11"/>
                <a:stretch>
                  <a:fillRect l="-50000" t="-108824" r="-85227" b="-17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B7335608-5035-43CB-88BC-3FE68EBD9A4A}"/>
                  </a:ext>
                </a:extLst>
              </p:cNvPr>
              <p:cNvSpPr/>
              <p:nvPr/>
            </p:nvSpPr>
            <p:spPr>
              <a:xfrm>
                <a:off x="4379348" y="4506873"/>
                <a:ext cx="537327" cy="412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zh-CN" sz="160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1600" b="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altLang="zh-CN" sz="1600" i="1" dirty="0">
                  <a:ln w="12700" cmpd="sng">
                    <a:noFill/>
                    <a:prstDash val="solid"/>
                  </a:ln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B7335608-5035-43CB-88BC-3FE68EBD9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348" y="4506873"/>
                <a:ext cx="537327" cy="412485"/>
              </a:xfrm>
              <a:prstGeom prst="rect">
                <a:avLst/>
              </a:prstGeom>
              <a:blipFill>
                <a:blip r:embed="rId12"/>
                <a:stretch>
                  <a:fillRect l="-49438" t="-108824" r="-83146" b="-17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F78D18A6-F0C0-4457-B7F4-D85010D58B1B}"/>
              </a:ext>
            </a:extLst>
          </p:cNvPr>
          <p:cNvCxnSpPr>
            <a:cxnSpLocks/>
            <a:endCxn id="63" idx="5"/>
          </p:cNvCxnSpPr>
          <p:nvPr/>
        </p:nvCxnSpPr>
        <p:spPr>
          <a:xfrm flipH="1" flipV="1">
            <a:off x="4690265" y="4183915"/>
            <a:ext cx="1474540" cy="89257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C465A36-5B49-4C0B-8A98-D291258CA346}"/>
              </a:ext>
            </a:extLst>
          </p:cNvPr>
          <p:cNvGrpSpPr/>
          <p:nvPr/>
        </p:nvGrpSpPr>
        <p:grpSpPr>
          <a:xfrm>
            <a:off x="5974488" y="5014241"/>
            <a:ext cx="917169" cy="867570"/>
            <a:chOff x="14740" y="5690"/>
            <a:chExt cx="1701" cy="1701"/>
          </a:xfrm>
        </p:grpSpPr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3C6845CA-2752-43CF-A3E7-D1C0F2814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24" y="5974"/>
              <a:ext cx="1134" cy="1134"/>
            </a:xfrm>
            <a:prstGeom prst="rect">
              <a:avLst/>
            </a:prstGeom>
          </p:spPr>
        </p:pic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19CDF587-5954-4129-A9B0-D89E7105A686}"/>
                </a:ext>
              </a:extLst>
            </p:cNvPr>
            <p:cNvSpPr/>
            <p:nvPr/>
          </p:nvSpPr>
          <p:spPr>
            <a:xfrm>
              <a:off x="14740" y="5690"/>
              <a:ext cx="1701" cy="17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4" name="图片 83">
            <a:extLst>
              <a:ext uri="{FF2B5EF4-FFF2-40B4-BE49-F238E27FC236}">
                <a16:creationId xmlns:a16="http://schemas.microsoft.com/office/drawing/2014/main" id="{002458A2-3435-4A39-8F02-7F23667789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8309" b="69158"/>
          <a:stretch/>
        </p:blipFill>
        <p:spPr>
          <a:xfrm>
            <a:off x="6545289" y="5358323"/>
            <a:ext cx="193776" cy="178385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C28C053F-3751-495F-96A8-E52BEC58774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3900" r="68457" b="34519"/>
          <a:stretch/>
        </p:blipFill>
        <p:spPr>
          <a:xfrm>
            <a:off x="6545289" y="5554815"/>
            <a:ext cx="192867" cy="182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7D81FD1C-7C1A-4F25-9DC3-4A9F64111357}"/>
                  </a:ext>
                </a:extLst>
              </p:cNvPr>
              <p:cNvSpPr/>
              <p:nvPr/>
            </p:nvSpPr>
            <p:spPr>
              <a:xfrm>
                <a:off x="5838493" y="4526992"/>
                <a:ext cx="537327" cy="412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zh-CN" sz="160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sz="1600" i="1" dirty="0">
                  <a:ln w="12700" cmpd="sng">
                    <a:noFill/>
                    <a:prstDash val="solid"/>
                  </a:ln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7D81FD1C-7C1A-4F25-9DC3-4A9F64111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493" y="4526992"/>
                <a:ext cx="537327" cy="412485"/>
              </a:xfrm>
              <a:prstGeom prst="rect">
                <a:avLst/>
              </a:prstGeom>
              <a:blipFill>
                <a:blip r:embed="rId13"/>
                <a:stretch>
                  <a:fillRect l="-50000" t="-110448" r="-85227" b="-177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E286C96B-0733-4F50-912F-0E3AD24D1EEB}"/>
              </a:ext>
            </a:extLst>
          </p:cNvPr>
          <p:cNvGrpSpPr/>
          <p:nvPr/>
        </p:nvGrpSpPr>
        <p:grpSpPr>
          <a:xfrm>
            <a:off x="2483768" y="2492896"/>
            <a:ext cx="4023404" cy="2681924"/>
            <a:chOff x="1987719" y="366395"/>
            <a:chExt cx="7035165" cy="44907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3BBC146D-84CB-412F-85DC-40553A9AD665}"/>
                    </a:ext>
                  </a:extLst>
                </p:cNvPr>
                <p:cNvSpPr/>
                <p:nvPr/>
              </p:nvSpPr>
              <p:spPr>
                <a:xfrm>
                  <a:off x="5703104" y="366395"/>
                  <a:ext cx="881380" cy="881380"/>
                </a:xfrm>
                <a:prstGeom prst="ellipse">
                  <a:avLst/>
                </a:prstGeom>
                <a:ln w="28575">
                  <a:solidFill>
                    <a:srgbClr val="FF0000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19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3BBC146D-84CB-412F-85DC-40553A9AD6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3104" y="366395"/>
                  <a:ext cx="881380" cy="881380"/>
                </a:xfrm>
                <a:prstGeom prst="ellipse">
                  <a:avLst/>
                </a:prstGeom>
                <a:blipFill>
                  <a:blip r:embed="rId3"/>
                  <a:stretch>
                    <a:fillRect l="-32955" t="-40659" r="-59091" b="-75824"/>
                  </a:stretch>
                </a:blipFill>
                <a:ln w="28575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9AD6D808-A24E-4DAF-A2A6-3C58FEAAE880}"/>
                    </a:ext>
                  </a:extLst>
                </p:cNvPr>
                <p:cNvSpPr/>
                <p:nvPr/>
              </p:nvSpPr>
              <p:spPr>
                <a:xfrm>
                  <a:off x="2937044" y="1587500"/>
                  <a:ext cx="881380" cy="881380"/>
                </a:xfrm>
                <a:prstGeom prst="ellipse">
                  <a:avLst/>
                </a:prstGeom>
                <a:ln w="28575">
                  <a:solidFill>
                    <a:srgbClr val="FF0000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9AD6D808-A24E-4DAF-A2A6-3C58FEAAE8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7044" y="1587500"/>
                  <a:ext cx="881380" cy="881380"/>
                </a:xfrm>
                <a:prstGeom prst="ellipse">
                  <a:avLst/>
                </a:prstGeom>
                <a:blipFill>
                  <a:blip r:embed="rId4"/>
                  <a:stretch>
                    <a:fillRect l="-27586" t="-40659" r="-66667" b="-75824"/>
                  </a:stretch>
                </a:blipFill>
                <a:ln w="28575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27E2ABB0-A975-43D3-99C9-C7B23A1C6C26}"/>
                    </a:ext>
                  </a:extLst>
                </p:cNvPr>
                <p:cNvSpPr/>
                <p:nvPr/>
              </p:nvSpPr>
              <p:spPr>
                <a:xfrm>
                  <a:off x="6788954" y="1587500"/>
                  <a:ext cx="881380" cy="88138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8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27E2ABB0-A975-43D3-99C9-C7B23A1C6C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8954" y="1587500"/>
                  <a:ext cx="881380" cy="881380"/>
                </a:xfrm>
                <a:prstGeom prst="ellipse">
                  <a:avLst/>
                </a:prstGeom>
                <a:blipFill>
                  <a:blip r:embed="rId5"/>
                  <a:stretch>
                    <a:fillRect l="-26437" t="-41111" r="-67816" b="-77778"/>
                  </a:stretch>
                </a:blip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EF4BA376-6881-444A-AFB8-F3C9A40F1998}"/>
                    </a:ext>
                  </a:extLst>
                </p:cNvPr>
                <p:cNvSpPr/>
                <p:nvPr/>
              </p:nvSpPr>
              <p:spPr>
                <a:xfrm>
                  <a:off x="8141504" y="1587500"/>
                  <a:ext cx="881380" cy="88138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EF4BA376-6881-444A-AFB8-F3C9A40F19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1504" y="1587500"/>
                  <a:ext cx="881380" cy="881380"/>
                </a:xfrm>
                <a:prstGeom prst="ellipse">
                  <a:avLst/>
                </a:prstGeom>
                <a:blipFill>
                  <a:blip r:embed="rId6"/>
                  <a:stretch>
                    <a:fillRect l="-26744" t="-41111" r="-69767" b="-77778"/>
                  </a:stretch>
                </a:blip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6FFFB393-3C1E-435E-933D-E9C3B8E72CDD}"/>
                    </a:ext>
                  </a:extLst>
                </p:cNvPr>
                <p:cNvSpPr/>
                <p:nvPr/>
              </p:nvSpPr>
              <p:spPr>
                <a:xfrm>
                  <a:off x="1987719" y="2853055"/>
                  <a:ext cx="881380" cy="88138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6FFFB393-3C1E-435E-933D-E9C3B8E72C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719" y="2853055"/>
                  <a:ext cx="881380" cy="881380"/>
                </a:xfrm>
                <a:prstGeom prst="ellipse">
                  <a:avLst/>
                </a:prstGeom>
                <a:blipFill>
                  <a:blip r:embed="rId7"/>
                  <a:stretch>
                    <a:fillRect l="-26437" t="-41111" r="-67816" b="-77778"/>
                  </a:stretch>
                </a:blip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3D11992B-3533-4AA4-A4CE-3E02EA94C080}"/>
                    </a:ext>
                  </a:extLst>
                </p:cNvPr>
                <p:cNvSpPr/>
                <p:nvPr/>
              </p:nvSpPr>
              <p:spPr>
                <a:xfrm>
                  <a:off x="3625384" y="2853055"/>
                  <a:ext cx="881380" cy="88138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3D11992B-3533-4AA4-A4CE-3E02EA94C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5384" y="2853055"/>
                  <a:ext cx="881380" cy="881380"/>
                </a:xfrm>
                <a:prstGeom prst="ellipse">
                  <a:avLst/>
                </a:prstGeom>
                <a:blipFill>
                  <a:blip r:embed="rId8"/>
                  <a:stretch>
                    <a:fillRect l="-26437" t="-42222" r="-67816" b="-76667"/>
                  </a:stretch>
                </a:blip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2D71661D-948D-4524-B7E2-28B64000D53C}"/>
                    </a:ext>
                  </a:extLst>
                </p:cNvPr>
                <p:cNvSpPr/>
                <p:nvPr/>
              </p:nvSpPr>
              <p:spPr>
                <a:xfrm>
                  <a:off x="5262414" y="2853055"/>
                  <a:ext cx="881380" cy="881380"/>
                </a:xfrm>
                <a:prstGeom prst="ellipse">
                  <a:avLst/>
                </a:prstGeom>
                <a:ln w="28575">
                  <a:solidFill>
                    <a:srgbClr val="FF0000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2D71661D-948D-4524-B7E2-28B64000D5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2414" y="2853055"/>
                  <a:ext cx="881380" cy="881380"/>
                </a:xfrm>
                <a:prstGeom prst="ellipse">
                  <a:avLst/>
                </a:prstGeom>
                <a:blipFill>
                  <a:blip r:embed="rId9"/>
                  <a:stretch>
                    <a:fillRect l="-26437" t="-41758" r="-67816" b="-74725"/>
                  </a:stretch>
                </a:blipFill>
                <a:ln w="28575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69F2437B-0E87-4705-94D4-B94CF891F922}"/>
                </a:ext>
              </a:extLst>
            </p:cNvPr>
            <p:cNvCxnSpPr>
              <a:stCxn id="42" idx="4"/>
              <a:endCxn id="43" idx="0"/>
            </p:cNvCxnSpPr>
            <p:nvPr/>
          </p:nvCxnSpPr>
          <p:spPr>
            <a:xfrm flipH="1">
              <a:off x="3377565" y="1247775"/>
              <a:ext cx="2766060" cy="3397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E685A3B2-246E-46AD-A890-8D4B201E997E}"/>
                </a:ext>
              </a:extLst>
            </p:cNvPr>
            <p:cNvCxnSpPr>
              <a:stCxn id="48" idx="0"/>
              <a:endCxn id="42" idx="4"/>
            </p:cNvCxnSpPr>
            <p:nvPr/>
          </p:nvCxnSpPr>
          <p:spPr>
            <a:xfrm flipH="1" flipV="1">
              <a:off x="6143625" y="1247775"/>
              <a:ext cx="2438400" cy="3397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60C3E0D9-D61C-453A-82FF-BFD5F80408B6}"/>
                </a:ext>
              </a:extLst>
            </p:cNvPr>
            <p:cNvCxnSpPr>
              <a:stCxn id="42" idx="4"/>
              <a:endCxn id="47" idx="0"/>
            </p:cNvCxnSpPr>
            <p:nvPr/>
          </p:nvCxnSpPr>
          <p:spPr>
            <a:xfrm>
              <a:off x="6143625" y="1247775"/>
              <a:ext cx="1085850" cy="3397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68874EC9-A34F-49F6-ACDD-82281A656EBF}"/>
                </a:ext>
              </a:extLst>
            </p:cNvPr>
            <p:cNvCxnSpPr>
              <a:stCxn id="43" idx="4"/>
              <a:endCxn id="49" idx="0"/>
            </p:cNvCxnSpPr>
            <p:nvPr/>
          </p:nvCxnSpPr>
          <p:spPr>
            <a:xfrm flipH="1">
              <a:off x="2428240" y="2468880"/>
              <a:ext cx="949325" cy="3841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5A0855EF-33E0-4DDA-9D31-5349477B68DB}"/>
                </a:ext>
              </a:extLst>
            </p:cNvPr>
            <p:cNvCxnSpPr>
              <a:stCxn id="43" idx="4"/>
              <a:endCxn id="50" idx="0"/>
            </p:cNvCxnSpPr>
            <p:nvPr/>
          </p:nvCxnSpPr>
          <p:spPr>
            <a:xfrm>
              <a:off x="3377565" y="2468880"/>
              <a:ext cx="688340" cy="3841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F8BA1E69-B26D-41FF-8F05-43EA5790F1BD}"/>
                </a:ext>
              </a:extLst>
            </p:cNvPr>
            <p:cNvCxnSpPr>
              <a:cxnSpLocks/>
              <a:stCxn id="43" idx="4"/>
              <a:endCxn id="51" idx="1"/>
            </p:cNvCxnSpPr>
            <p:nvPr/>
          </p:nvCxnSpPr>
          <p:spPr>
            <a:xfrm>
              <a:off x="3377735" y="2468880"/>
              <a:ext cx="2013754" cy="5132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椭圆 57">
                  <a:extLst>
                    <a:ext uri="{FF2B5EF4-FFF2-40B4-BE49-F238E27FC236}">
                      <a16:creationId xmlns:a16="http://schemas.microsoft.com/office/drawing/2014/main" id="{D1B3E254-983D-437F-8FCB-C2DB87347AE2}"/>
                    </a:ext>
                  </a:extLst>
                </p:cNvPr>
                <p:cNvSpPr/>
                <p:nvPr/>
              </p:nvSpPr>
              <p:spPr>
                <a:xfrm>
                  <a:off x="3895894" y="3975735"/>
                  <a:ext cx="881380" cy="88138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58" name="椭圆 57">
                  <a:extLst>
                    <a:ext uri="{FF2B5EF4-FFF2-40B4-BE49-F238E27FC236}">
                      <a16:creationId xmlns:a16="http://schemas.microsoft.com/office/drawing/2014/main" id="{D1B3E254-983D-437F-8FCB-C2DB87347A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5894" y="3975735"/>
                  <a:ext cx="881380" cy="881380"/>
                </a:xfrm>
                <a:prstGeom prst="ellipse">
                  <a:avLst/>
                </a:prstGeom>
                <a:blipFill>
                  <a:blip r:embed="rId10"/>
                  <a:stretch>
                    <a:fillRect l="-26437" t="-42222" r="-67816" b="-76667"/>
                  </a:stretch>
                </a:blip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19F62F27-DC12-4039-912A-CF44C1C09021}"/>
                    </a:ext>
                  </a:extLst>
                </p:cNvPr>
                <p:cNvSpPr/>
                <p:nvPr/>
              </p:nvSpPr>
              <p:spPr>
                <a:xfrm>
                  <a:off x="2869099" y="3975735"/>
                  <a:ext cx="881380" cy="88138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19F62F27-DC12-4039-912A-CF44C1C090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9099" y="3975735"/>
                  <a:ext cx="881380" cy="881380"/>
                </a:xfrm>
                <a:prstGeom prst="ellipse">
                  <a:avLst/>
                </a:prstGeom>
                <a:blipFill>
                  <a:blip r:embed="rId11"/>
                  <a:stretch>
                    <a:fillRect l="-26437" t="-41111" r="-67816" b="-77778"/>
                  </a:stretch>
                </a:blip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CFDC7E4A-2C28-47DE-ABB4-1E3FE841C61D}"/>
                </a:ext>
              </a:extLst>
            </p:cNvPr>
            <p:cNvCxnSpPr>
              <a:stCxn id="50" idx="4"/>
              <a:endCxn id="59" idx="0"/>
            </p:cNvCxnSpPr>
            <p:nvPr/>
          </p:nvCxnSpPr>
          <p:spPr>
            <a:xfrm flipH="1">
              <a:off x="3309620" y="3734435"/>
              <a:ext cx="756285" cy="241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EA801CD9-AD4E-4A1A-9886-357644B74230}"/>
                </a:ext>
              </a:extLst>
            </p:cNvPr>
            <p:cNvCxnSpPr>
              <a:stCxn id="50" idx="4"/>
              <a:endCxn id="58" idx="0"/>
            </p:cNvCxnSpPr>
            <p:nvPr/>
          </p:nvCxnSpPr>
          <p:spPr>
            <a:xfrm>
              <a:off x="4065905" y="3734435"/>
              <a:ext cx="270510" cy="241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7058C3B5-2046-4DDB-86DB-3AF0FEFEB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373"/>
            <a:ext cx="8229600" cy="114300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MCTS: Selection</a:t>
            </a:r>
            <a:endParaRPr lang="en-US" alt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2E61F76-CC7B-497B-8158-50F2BE3236FF}"/>
              </a:ext>
            </a:extLst>
          </p:cNvPr>
          <p:cNvSpPr/>
          <p:nvPr/>
        </p:nvSpPr>
        <p:spPr>
          <a:xfrm>
            <a:off x="1240557" y="1302118"/>
            <a:ext cx="72399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altLang="en-CA" sz="2000" dirty="0">
                <a:latin typeface="Arial" panose="020B0604020202020204" pitchFamily="34" charset="0"/>
                <a:cs typeface="Arial" panose="020B0604020202020204" pitchFamily="34" charset="0"/>
              </a:rPr>
              <a:t>Keep visiting child nodes with the largest UCB until the node 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en-CA" sz="2000" dirty="0">
                <a:latin typeface="Arial" panose="020B0604020202020204" pitchFamily="34" charset="0"/>
                <a:cs typeface="Arial" panose="020B0604020202020204" pitchFamily="34" charset="0"/>
              </a:rPr>
              <a:t>is a leaf node.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18771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3E3567A2-E0CF-495A-A2B9-6909BA104315}"/>
                  </a:ext>
                </a:extLst>
              </p:cNvPr>
              <p:cNvSpPr/>
              <p:nvPr/>
            </p:nvSpPr>
            <p:spPr>
              <a:xfrm>
                <a:off x="5317017" y="4470587"/>
                <a:ext cx="514640" cy="526373"/>
              </a:xfrm>
              <a:prstGeom prst="ellipse">
                <a:avLst/>
              </a:prstGeom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>
                    <a:solidFill>
                      <a:schemeClr val="accent2"/>
                    </a:solidFill>
                  </a14:hiddenFill>
                </a:ext>
              </a:extLst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zh-CN" sz="1050" i="1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CN" sz="1050" i="1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n-US" altLang="zh-CN" sz="1050" i="1" dirty="0">
                  <a:ln w="12700" cmpd="sng">
                    <a:noFill/>
                    <a:prstDash val="solid"/>
                  </a:ln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3E3567A2-E0CF-495A-A2B9-6909BA1043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017" y="4470587"/>
                <a:ext cx="514640" cy="526373"/>
              </a:xfrm>
              <a:prstGeom prst="ellipse">
                <a:avLst/>
              </a:prstGeom>
              <a:blipFill>
                <a:blip r:embed="rId4"/>
                <a:stretch>
                  <a:fillRect l="-16667" t="-30435" r="-48889" b="-60870"/>
                </a:stretch>
              </a:blipFill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C1D4DDBF-79DF-4612-8487-647079797041}"/>
              </a:ext>
            </a:extLst>
          </p:cNvPr>
          <p:cNvCxnSpPr>
            <a:cxnSpLocks/>
          </p:cNvCxnSpPr>
          <p:nvPr/>
        </p:nvCxnSpPr>
        <p:spPr>
          <a:xfrm>
            <a:off x="4858927" y="4337219"/>
            <a:ext cx="486765" cy="210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5CA00187-DEEF-4EAD-B3F1-C21041B17D61}"/>
              </a:ext>
            </a:extLst>
          </p:cNvPr>
          <p:cNvSpPr/>
          <p:nvPr/>
        </p:nvSpPr>
        <p:spPr>
          <a:xfrm>
            <a:off x="5903091" y="4595274"/>
            <a:ext cx="25037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ym typeface="+mn-ea"/>
              </a:rPr>
              <a:t>Expand a new node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53752C4-A634-4D68-836E-D3BFDC943EC8}"/>
              </a:ext>
            </a:extLst>
          </p:cNvPr>
          <p:cNvGrpSpPr/>
          <p:nvPr/>
        </p:nvGrpSpPr>
        <p:grpSpPr>
          <a:xfrm>
            <a:off x="2483768" y="2492896"/>
            <a:ext cx="4023404" cy="2681924"/>
            <a:chOff x="1987719" y="366395"/>
            <a:chExt cx="7035165" cy="44907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F2BB664A-D79E-4577-82A3-24B292238AFF}"/>
                    </a:ext>
                  </a:extLst>
                </p:cNvPr>
                <p:cNvSpPr/>
                <p:nvPr/>
              </p:nvSpPr>
              <p:spPr>
                <a:xfrm>
                  <a:off x="5703104" y="366395"/>
                  <a:ext cx="881380" cy="881380"/>
                </a:xfrm>
                <a:prstGeom prst="ellipse">
                  <a:avLst/>
                </a:prstGeom>
                <a:ln w="28575">
                  <a:solidFill>
                    <a:srgbClr val="FF0000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19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F2BB664A-D79E-4577-82A3-24B292238A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3104" y="366395"/>
                  <a:ext cx="881380" cy="881380"/>
                </a:xfrm>
                <a:prstGeom prst="ellipse">
                  <a:avLst/>
                </a:prstGeom>
                <a:blipFill>
                  <a:blip r:embed="rId5"/>
                  <a:stretch>
                    <a:fillRect l="-32955" t="-40659" r="-59091" b="-75824"/>
                  </a:stretch>
                </a:blipFill>
                <a:ln w="28575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AAE83527-0308-49FD-B76E-FDFF5E95F3E8}"/>
                    </a:ext>
                  </a:extLst>
                </p:cNvPr>
                <p:cNvSpPr/>
                <p:nvPr/>
              </p:nvSpPr>
              <p:spPr>
                <a:xfrm>
                  <a:off x="2937044" y="1587500"/>
                  <a:ext cx="881380" cy="881380"/>
                </a:xfrm>
                <a:prstGeom prst="ellipse">
                  <a:avLst/>
                </a:prstGeom>
                <a:ln w="28575">
                  <a:solidFill>
                    <a:srgbClr val="FF0000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AAE83527-0308-49FD-B76E-FDFF5E95F3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7044" y="1587500"/>
                  <a:ext cx="881380" cy="881380"/>
                </a:xfrm>
                <a:prstGeom prst="ellipse">
                  <a:avLst/>
                </a:prstGeom>
                <a:blipFill>
                  <a:blip r:embed="rId6"/>
                  <a:stretch>
                    <a:fillRect l="-27586" t="-40659" r="-66667" b="-75824"/>
                  </a:stretch>
                </a:blipFill>
                <a:ln w="28575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6C75ACFA-30EF-4526-9762-5EB5A82CB5E8}"/>
                    </a:ext>
                  </a:extLst>
                </p:cNvPr>
                <p:cNvSpPr/>
                <p:nvPr/>
              </p:nvSpPr>
              <p:spPr>
                <a:xfrm>
                  <a:off x="6788954" y="1587500"/>
                  <a:ext cx="881380" cy="88138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8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6C75ACFA-30EF-4526-9762-5EB5A82CB5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8954" y="1587500"/>
                  <a:ext cx="881380" cy="881380"/>
                </a:xfrm>
                <a:prstGeom prst="ellipse">
                  <a:avLst/>
                </a:prstGeom>
                <a:blipFill>
                  <a:blip r:embed="rId7"/>
                  <a:stretch>
                    <a:fillRect l="-26437" t="-41111" r="-67816" b="-77778"/>
                  </a:stretch>
                </a:blip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7B31E1D0-C0EF-4C7D-BE82-FE38720A61D1}"/>
                    </a:ext>
                  </a:extLst>
                </p:cNvPr>
                <p:cNvSpPr/>
                <p:nvPr/>
              </p:nvSpPr>
              <p:spPr>
                <a:xfrm>
                  <a:off x="8141504" y="1587500"/>
                  <a:ext cx="881380" cy="88138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7B31E1D0-C0EF-4C7D-BE82-FE38720A61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1504" y="1587500"/>
                  <a:ext cx="881380" cy="881380"/>
                </a:xfrm>
                <a:prstGeom prst="ellipse">
                  <a:avLst/>
                </a:prstGeom>
                <a:blipFill>
                  <a:blip r:embed="rId8"/>
                  <a:stretch>
                    <a:fillRect l="-26744" t="-41111" r="-69767" b="-77778"/>
                  </a:stretch>
                </a:blip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4C456A9F-4679-478F-941B-7A53A4EDF9ED}"/>
                    </a:ext>
                  </a:extLst>
                </p:cNvPr>
                <p:cNvSpPr/>
                <p:nvPr/>
              </p:nvSpPr>
              <p:spPr>
                <a:xfrm>
                  <a:off x="1987719" y="2853055"/>
                  <a:ext cx="881380" cy="88138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4C456A9F-4679-478F-941B-7A53A4EDF9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719" y="2853055"/>
                  <a:ext cx="881380" cy="881380"/>
                </a:xfrm>
                <a:prstGeom prst="ellipse">
                  <a:avLst/>
                </a:prstGeom>
                <a:blipFill>
                  <a:blip r:embed="rId9"/>
                  <a:stretch>
                    <a:fillRect l="-26437" t="-41111" r="-67816" b="-77778"/>
                  </a:stretch>
                </a:blip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FBC5B5F5-0DC4-4061-840A-E5C6CB3B26E5}"/>
                    </a:ext>
                  </a:extLst>
                </p:cNvPr>
                <p:cNvSpPr/>
                <p:nvPr/>
              </p:nvSpPr>
              <p:spPr>
                <a:xfrm>
                  <a:off x="3625384" y="2853055"/>
                  <a:ext cx="881380" cy="88138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FBC5B5F5-0DC4-4061-840A-E5C6CB3B26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5384" y="2853055"/>
                  <a:ext cx="881380" cy="881380"/>
                </a:xfrm>
                <a:prstGeom prst="ellipse">
                  <a:avLst/>
                </a:prstGeom>
                <a:blipFill>
                  <a:blip r:embed="rId10"/>
                  <a:stretch>
                    <a:fillRect l="-26437" t="-42222" r="-67816" b="-76667"/>
                  </a:stretch>
                </a:blip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椭圆 33">
                  <a:extLst>
                    <a:ext uri="{FF2B5EF4-FFF2-40B4-BE49-F238E27FC236}">
                      <a16:creationId xmlns:a16="http://schemas.microsoft.com/office/drawing/2014/main" id="{6D454E7D-2AB9-4EAB-8A1D-56935E4D2949}"/>
                    </a:ext>
                  </a:extLst>
                </p:cNvPr>
                <p:cNvSpPr/>
                <p:nvPr/>
              </p:nvSpPr>
              <p:spPr>
                <a:xfrm>
                  <a:off x="5262414" y="2853055"/>
                  <a:ext cx="881380" cy="881380"/>
                </a:xfrm>
                <a:prstGeom prst="ellipse">
                  <a:avLst/>
                </a:prstGeom>
                <a:ln w="28575">
                  <a:solidFill>
                    <a:srgbClr val="FF0000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" name="椭圆 33">
                  <a:extLst>
                    <a:ext uri="{FF2B5EF4-FFF2-40B4-BE49-F238E27FC236}">
                      <a16:creationId xmlns:a16="http://schemas.microsoft.com/office/drawing/2014/main" id="{6D454E7D-2AB9-4EAB-8A1D-56935E4D29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2414" y="2853055"/>
                  <a:ext cx="881380" cy="881380"/>
                </a:xfrm>
                <a:prstGeom prst="ellipse">
                  <a:avLst/>
                </a:prstGeom>
                <a:blipFill>
                  <a:blip r:embed="rId11"/>
                  <a:stretch>
                    <a:fillRect l="-26437" t="-41758" r="-67816" b="-74725"/>
                  </a:stretch>
                </a:blipFill>
                <a:ln w="28575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145E3E29-B932-406E-A457-0D8CCD62BE89}"/>
                </a:ext>
              </a:extLst>
            </p:cNvPr>
            <p:cNvCxnSpPr>
              <a:stCxn id="28" idx="4"/>
              <a:endCxn id="29" idx="0"/>
            </p:cNvCxnSpPr>
            <p:nvPr/>
          </p:nvCxnSpPr>
          <p:spPr>
            <a:xfrm flipH="1">
              <a:off x="3377565" y="1247775"/>
              <a:ext cx="2766060" cy="3397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EDA7D2CC-568D-4E21-AD44-273632A33603}"/>
                </a:ext>
              </a:extLst>
            </p:cNvPr>
            <p:cNvCxnSpPr>
              <a:stCxn id="31" idx="0"/>
              <a:endCxn id="28" idx="4"/>
            </p:cNvCxnSpPr>
            <p:nvPr/>
          </p:nvCxnSpPr>
          <p:spPr>
            <a:xfrm flipH="1" flipV="1">
              <a:off x="6143625" y="1247775"/>
              <a:ext cx="2438400" cy="3397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7BA42681-BADC-440B-938D-DB965A1A2877}"/>
                </a:ext>
              </a:extLst>
            </p:cNvPr>
            <p:cNvCxnSpPr>
              <a:stCxn id="28" idx="4"/>
              <a:endCxn id="30" idx="0"/>
            </p:cNvCxnSpPr>
            <p:nvPr/>
          </p:nvCxnSpPr>
          <p:spPr>
            <a:xfrm>
              <a:off x="6143625" y="1247775"/>
              <a:ext cx="1085850" cy="3397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7A35ACC3-2A01-4F51-B5DA-7150180DC33F}"/>
                </a:ext>
              </a:extLst>
            </p:cNvPr>
            <p:cNvCxnSpPr>
              <a:stCxn id="29" idx="4"/>
              <a:endCxn id="32" idx="0"/>
            </p:cNvCxnSpPr>
            <p:nvPr/>
          </p:nvCxnSpPr>
          <p:spPr>
            <a:xfrm flipH="1">
              <a:off x="2428240" y="2468880"/>
              <a:ext cx="949325" cy="3841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B790BAE7-31F9-4A3E-905B-962D24C8D4EB}"/>
                </a:ext>
              </a:extLst>
            </p:cNvPr>
            <p:cNvCxnSpPr>
              <a:stCxn id="29" idx="4"/>
              <a:endCxn id="33" idx="0"/>
            </p:cNvCxnSpPr>
            <p:nvPr/>
          </p:nvCxnSpPr>
          <p:spPr>
            <a:xfrm>
              <a:off x="3377565" y="2468880"/>
              <a:ext cx="688340" cy="3841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E6F4E115-8374-45C3-BB9C-AA58973B10C1}"/>
                </a:ext>
              </a:extLst>
            </p:cNvPr>
            <p:cNvCxnSpPr>
              <a:cxnSpLocks/>
              <a:stCxn id="29" idx="4"/>
              <a:endCxn id="34" idx="1"/>
            </p:cNvCxnSpPr>
            <p:nvPr/>
          </p:nvCxnSpPr>
          <p:spPr>
            <a:xfrm>
              <a:off x="3377735" y="2468880"/>
              <a:ext cx="2013754" cy="5132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0E0B0329-3EA8-4C54-8C28-C8F030CA2EB6}"/>
                    </a:ext>
                  </a:extLst>
                </p:cNvPr>
                <p:cNvSpPr/>
                <p:nvPr/>
              </p:nvSpPr>
              <p:spPr>
                <a:xfrm>
                  <a:off x="3895894" y="3975735"/>
                  <a:ext cx="881380" cy="88138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0E0B0329-3EA8-4C54-8C28-C8F030CA2E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5894" y="3975735"/>
                  <a:ext cx="881380" cy="881380"/>
                </a:xfrm>
                <a:prstGeom prst="ellipse">
                  <a:avLst/>
                </a:prstGeom>
                <a:blipFill>
                  <a:blip r:embed="rId12"/>
                  <a:stretch>
                    <a:fillRect l="-26437" t="-42222" r="-67816" b="-76667"/>
                  </a:stretch>
                </a:blip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F06D0C4D-9041-486E-AA53-6F91AEC397D5}"/>
                    </a:ext>
                  </a:extLst>
                </p:cNvPr>
                <p:cNvSpPr/>
                <p:nvPr/>
              </p:nvSpPr>
              <p:spPr>
                <a:xfrm>
                  <a:off x="2869099" y="3975735"/>
                  <a:ext cx="881380" cy="88138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F06D0C4D-9041-486E-AA53-6F91AEC397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9099" y="3975735"/>
                  <a:ext cx="881380" cy="881380"/>
                </a:xfrm>
                <a:prstGeom prst="ellipse">
                  <a:avLst/>
                </a:prstGeom>
                <a:blipFill>
                  <a:blip r:embed="rId13"/>
                  <a:stretch>
                    <a:fillRect l="-26437" t="-41111" r="-67816" b="-77778"/>
                  </a:stretch>
                </a:blip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D90307B3-AC68-4F76-BEB2-E5A2DD90977F}"/>
                </a:ext>
              </a:extLst>
            </p:cNvPr>
            <p:cNvCxnSpPr>
              <a:stCxn id="33" idx="4"/>
              <a:endCxn id="45" idx="0"/>
            </p:cNvCxnSpPr>
            <p:nvPr/>
          </p:nvCxnSpPr>
          <p:spPr>
            <a:xfrm flipH="1">
              <a:off x="3309620" y="3734435"/>
              <a:ext cx="756285" cy="241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712342DC-CDA0-4B5F-95FF-88247CEF8A6B}"/>
                </a:ext>
              </a:extLst>
            </p:cNvPr>
            <p:cNvCxnSpPr>
              <a:stCxn id="33" idx="4"/>
              <a:endCxn id="44" idx="0"/>
            </p:cNvCxnSpPr>
            <p:nvPr/>
          </p:nvCxnSpPr>
          <p:spPr>
            <a:xfrm>
              <a:off x="4065905" y="3734435"/>
              <a:ext cx="270510" cy="241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29940D3E-15C2-4EB7-8E2A-46BCA4C77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373"/>
            <a:ext cx="8229600" cy="114300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MCTS: Expansion</a:t>
            </a:r>
            <a:endParaRPr lang="en-US" alt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2240E68-12F5-497C-943A-D980FD778257}"/>
              </a:ext>
            </a:extLst>
          </p:cNvPr>
          <p:cNvSpPr/>
          <p:nvPr/>
        </p:nvSpPr>
        <p:spPr>
          <a:xfrm>
            <a:off x="1240557" y="1302118"/>
            <a:ext cx="72399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altLang="en-CA" sz="2000" dirty="0">
                <a:latin typeface="Arial" panose="020B0604020202020204" pitchFamily="34" charset="0"/>
                <a:cs typeface="Arial" panose="020B0604020202020204" pitchFamily="34" charset="0"/>
              </a:rPr>
              <a:t>Create one (more) new child nodes of the leaf node and 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en-CA" sz="2000" dirty="0">
                <a:latin typeface="Arial" panose="020B0604020202020204" pitchFamily="34" charset="0"/>
                <a:cs typeface="Arial" panose="020B0604020202020204" pitchFamily="34" charset="0"/>
              </a:rPr>
              <a:t>expand the tree.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50224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67A3A928-29DB-45F6-910F-CDE5915C4A64}"/>
              </a:ext>
            </a:extLst>
          </p:cNvPr>
          <p:cNvSpPr/>
          <p:nvPr/>
        </p:nvSpPr>
        <p:spPr>
          <a:xfrm>
            <a:off x="5831657" y="4912472"/>
            <a:ext cx="1131094" cy="563166"/>
          </a:xfrm>
          <a:custGeom>
            <a:avLst/>
            <a:gdLst>
              <a:gd name="connsiteX0" fmla="*/ 0 w 1233714"/>
              <a:gd name="connsiteY0" fmla="*/ 0 h 624114"/>
              <a:gd name="connsiteX1" fmla="*/ 166914 w 1233714"/>
              <a:gd name="connsiteY1" fmla="*/ 391886 h 624114"/>
              <a:gd name="connsiteX2" fmla="*/ 798286 w 1233714"/>
              <a:gd name="connsiteY2" fmla="*/ 500743 h 624114"/>
              <a:gd name="connsiteX3" fmla="*/ 1233714 w 1233714"/>
              <a:gd name="connsiteY3" fmla="*/ 624114 h 624114"/>
              <a:gd name="connsiteX4" fmla="*/ 1233714 w 1233714"/>
              <a:gd name="connsiteY4" fmla="*/ 624114 h 62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714" h="624114">
                <a:moveTo>
                  <a:pt x="0" y="0"/>
                </a:moveTo>
                <a:cubicBezTo>
                  <a:pt x="16933" y="154214"/>
                  <a:pt x="33866" y="308429"/>
                  <a:pt x="166914" y="391886"/>
                </a:cubicBezTo>
                <a:cubicBezTo>
                  <a:pt x="299962" y="475343"/>
                  <a:pt x="620486" y="462038"/>
                  <a:pt x="798286" y="500743"/>
                </a:cubicBezTo>
                <a:cubicBezTo>
                  <a:pt x="976086" y="539448"/>
                  <a:pt x="1233714" y="624114"/>
                  <a:pt x="1233714" y="624114"/>
                </a:cubicBezTo>
                <a:lnTo>
                  <a:pt x="1233714" y="624114"/>
                </a:lnTo>
              </a:path>
            </a:pathLst>
          </a:custGeom>
          <a:ln w="19050">
            <a:solidFill>
              <a:schemeClr val="tx1"/>
            </a:solidFill>
            <a:tailEnd type="arrow" w="sm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30652B-1C64-4F13-95E9-FE44E7DF2EA6}"/>
              </a:ext>
            </a:extLst>
          </p:cNvPr>
          <p:cNvSpPr txBox="1"/>
          <p:nvPr/>
        </p:nvSpPr>
        <p:spPr>
          <a:xfrm>
            <a:off x="6321577" y="5536393"/>
            <a:ext cx="206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win</a:t>
            </a:r>
            <a:r>
              <a:rPr lang="en-US" altLang="zh-CN" dirty="0"/>
              <a:t>, draw or loss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1DEF7CE-0120-407E-9D3B-B0EC34E0AA05}"/>
              </a:ext>
            </a:extLst>
          </p:cNvPr>
          <p:cNvSpPr/>
          <p:nvPr/>
        </p:nvSpPr>
        <p:spPr>
          <a:xfrm>
            <a:off x="6000875" y="4997883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Simulations</a:t>
            </a:r>
            <a:endParaRPr lang="zh-CN" alt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14C852B-5F1D-4411-9061-2C3DFC392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373"/>
            <a:ext cx="8229600" cy="114300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MCTS: Simulation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4E30252-787A-42D7-8DA6-77FE40D17402}"/>
              </a:ext>
            </a:extLst>
          </p:cNvPr>
          <p:cNvSpPr/>
          <p:nvPr/>
        </p:nvSpPr>
        <p:spPr>
          <a:xfrm>
            <a:off x="1240557" y="1302118"/>
            <a:ext cx="72399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Simulate random actions for both players until the game is end 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(win, draw or loss). Note you might simulate multiple times.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386DF6AD-4553-4F62-B874-B09BC6E862CB}"/>
                  </a:ext>
                </a:extLst>
              </p:cNvPr>
              <p:cNvSpPr/>
              <p:nvPr/>
            </p:nvSpPr>
            <p:spPr>
              <a:xfrm>
                <a:off x="5317017" y="4470587"/>
                <a:ext cx="514640" cy="526373"/>
              </a:xfrm>
              <a:prstGeom prst="ellipse">
                <a:avLst/>
              </a:prstGeom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>
                    <a:solidFill>
                      <a:schemeClr val="accent2"/>
                    </a:solidFill>
                  </a14:hiddenFill>
                </a:ext>
              </a:extLst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zh-CN" sz="1050" i="1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CN" sz="1050" i="1">
                              <a:ln w="12700" cmpd="sng">
                                <a:noFill/>
                                <a:prstDash val="solid"/>
                              </a:ln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n-US" altLang="zh-CN" sz="1050" i="1" dirty="0">
                  <a:ln w="12700" cmpd="sng">
                    <a:noFill/>
                    <a:prstDash val="solid"/>
                  </a:ln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386DF6AD-4553-4F62-B874-B09BC6E86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017" y="4470587"/>
                <a:ext cx="514640" cy="526373"/>
              </a:xfrm>
              <a:prstGeom prst="ellipse">
                <a:avLst/>
              </a:prstGeom>
              <a:blipFill>
                <a:blip r:embed="rId3"/>
                <a:stretch>
                  <a:fillRect l="-16667" t="-30435" r="-48889" b="-60870"/>
                </a:stretch>
              </a:blipFill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7B7D09A-8372-406A-98B5-52C4D386C3B9}"/>
              </a:ext>
            </a:extLst>
          </p:cNvPr>
          <p:cNvCxnSpPr>
            <a:cxnSpLocks/>
          </p:cNvCxnSpPr>
          <p:nvPr/>
        </p:nvCxnSpPr>
        <p:spPr>
          <a:xfrm>
            <a:off x="4858927" y="4337219"/>
            <a:ext cx="486765" cy="210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AFB0FD6-4803-4FE8-ABAC-6E900F641020}"/>
              </a:ext>
            </a:extLst>
          </p:cNvPr>
          <p:cNvGrpSpPr/>
          <p:nvPr/>
        </p:nvGrpSpPr>
        <p:grpSpPr>
          <a:xfrm>
            <a:off x="2483768" y="2492896"/>
            <a:ext cx="4023404" cy="2681924"/>
            <a:chOff x="1987719" y="366395"/>
            <a:chExt cx="7035165" cy="44907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BCAE6E76-8ADF-4FFC-A589-7E29733908E9}"/>
                    </a:ext>
                  </a:extLst>
                </p:cNvPr>
                <p:cNvSpPr/>
                <p:nvPr/>
              </p:nvSpPr>
              <p:spPr>
                <a:xfrm>
                  <a:off x="5703104" y="366395"/>
                  <a:ext cx="881380" cy="881380"/>
                </a:xfrm>
                <a:prstGeom prst="ellipse">
                  <a:avLst/>
                </a:prstGeom>
                <a:ln w="28575">
                  <a:solidFill>
                    <a:srgbClr val="FF0000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19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F2BB664A-D79E-4577-82A3-24B292238A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3104" y="366395"/>
                  <a:ext cx="881380" cy="881380"/>
                </a:xfrm>
                <a:prstGeom prst="ellipse">
                  <a:avLst/>
                </a:prstGeom>
                <a:blipFill>
                  <a:blip r:embed="rId4"/>
                  <a:stretch>
                    <a:fillRect l="-32955" t="-40659" r="-59091" b="-75824"/>
                  </a:stretch>
                </a:blipFill>
                <a:ln w="28575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09C2BD42-006F-45C8-8D4B-A343D04037E1}"/>
                    </a:ext>
                  </a:extLst>
                </p:cNvPr>
                <p:cNvSpPr/>
                <p:nvPr/>
              </p:nvSpPr>
              <p:spPr>
                <a:xfrm>
                  <a:off x="2937044" y="1587500"/>
                  <a:ext cx="881380" cy="881380"/>
                </a:xfrm>
                <a:prstGeom prst="ellipse">
                  <a:avLst/>
                </a:prstGeom>
                <a:ln w="28575">
                  <a:solidFill>
                    <a:srgbClr val="FF0000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AAE83527-0308-49FD-B76E-FDFF5E95F3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7044" y="1587500"/>
                  <a:ext cx="881380" cy="881380"/>
                </a:xfrm>
                <a:prstGeom prst="ellipse">
                  <a:avLst/>
                </a:prstGeom>
                <a:blipFill>
                  <a:blip r:embed="rId5"/>
                  <a:stretch>
                    <a:fillRect l="-27586" t="-40659" r="-66667" b="-75824"/>
                  </a:stretch>
                </a:blipFill>
                <a:ln w="28575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C3F3DCC5-4C95-4977-AAC6-7BD0BEEAE655}"/>
                    </a:ext>
                  </a:extLst>
                </p:cNvPr>
                <p:cNvSpPr/>
                <p:nvPr/>
              </p:nvSpPr>
              <p:spPr>
                <a:xfrm>
                  <a:off x="6788954" y="1587500"/>
                  <a:ext cx="881380" cy="88138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8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6C75ACFA-30EF-4526-9762-5EB5A82CB5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8954" y="1587500"/>
                  <a:ext cx="881380" cy="881380"/>
                </a:xfrm>
                <a:prstGeom prst="ellipse">
                  <a:avLst/>
                </a:prstGeom>
                <a:blipFill>
                  <a:blip r:embed="rId6"/>
                  <a:stretch>
                    <a:fillRect l="-26437" t="-41111" r="-67816" b="-77778"/>
                  </a:stretch>
                </a:blip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57F5F14C-EB6C-4AD0-85D2-25B67EAC4500}"/>
                    </a:ext>
                  </a:extLst>
                </p:cNvPr>
                <p:cNvSpPr/>
                <p:nvPr/>
              </p:nvSpPr>
              <p:spPr>
                <a:xfrm>
                  <a:off x="8141504" y="1587500"/>
                  <a:ext cx="881380" cy="88138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7B31E1D0-C0EF-4C7D-BE82-FE38720A61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1504" y="1587500"/>
                  <a:ext cx="881380" cy="881380"/>
                </a:xfrm>
                <a:prstGeom prst="ellipse">
                  <a:avLst/>
                </a:prstGeom>
                <a:blipFill>
                  <a:blip r:embed="rId7"/>
                  <a:stretch>
                    <a:fillRect l="-26744" t="-41111" r="-69767" b="-77778"/>
                  </a:stretch>
                </a:blip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2F8C7BBB-539E-48A3-AA76-AC3E1E3DC0D7}"/>
                    </a:ext>
                  </a:extLst>
                </p:cNvPr>
                <p:cNvSpPr/>
                <p:nvPr/>
              </p:nvSpPr>
              <p:spPr>
                <a:xfrm>
                  <a:off x="1987719" y="2853055"/>
                  <a:ext cx="881380" cy="88138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4C456A9F-4679-478F-941B-7A53A4EDF9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719" y="2853055"/>
                  <a:ext cx="881380" cy="881380"/>
                </a:xfrm>
                <a:prstGeom prst="ellipse">
                  <a:avLst/>
                </a:prstGeom>
                <a:blipFill>
                  <a:blip r:embed="rId8"/>
                  <a:stretch>
                    <a:fillRect l="-26437" t="-41111" r="-67816" b="-77778"/>
                  </a:stretch>
                </a:blip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FA270EAD-0A64-4CC3-8555-5FD825BECEA8}"/>
                    </a:ext>
                  </a:extLst>
                </p:cNvPr>
                <p:cNvSpPr/>
                <p:nvPr/>
              </p:nvSpPr>
              <p:spPr>
                <a:xfrm>
                  <a:off x="3625384" y="2853055"/>
                  <a:ext cx="881380" cy="88138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FBC5B5F5-0DC4-4061-840A-E5C6CB3B26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5384" y="2853055"/>
                  <a:ext cx="881380" cy="881380"/>
                </a:xfrm>
                <a:prstGeom prst="ellipse">
                  <a:avLst/>
                </a:prstGeom>
                <a:blipFill>
                  <a:blip r:embed="rId9"/>
                  <a:stretch>
                    <a:fillRect l="-26437" t="-42222" r="-67816" b="-76667"/>
                  </a:stretch>
                </a:blip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AF3E1E00-0642-44F1-AAAD-1E03F54F18C6}"/>
                    </a:ext>
                  </a:extLst>
                </p:cNvPr>
                <p:cNvSpPr/>
                <p:nvPr/>
              </p:nvSpPr>
              <p:spPr>
                <a:xfrm>
                  <a:off x="5262414" y="2853055"/>
                  <a:ext cx="881380" cy="881380"/>
                </a:xfrm>
                <a:prstGeom prst="ellipse">
                  <a:avLst/>
                </a:prstGeom>
                <a:ln w="28575">
                  <a:solidFill>
                    <a:srgbClr val="FF0000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" name="椭圆 33">
                  <a:extLst>
                    <a:ext uri="{FF2B5EF4-FFF2-40B4-BE49-F238E27FC236}">
                      <a16:creationId xmlns:a16="http://schemas.microsoft.com/office/drawing/2014/main" id="{6D454E7D-2AB9-4EAB-8A1D-56935E4D29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2414" y="2853055"/>
                  <a:ext cx="881380" cy="881380"/>
                </a:xfrm>
                <a:prstGeom prst="ellipse">
                  <a:avLst/>
                </a:prstGeom>
                <a:blipFill>
                  <a:blip r:embed="rId10"/>
                  <a:stretch>
                    <a:fillRect l="-26437" t="-41758" r="-67816" b="-74725"/>
                  </a:stretch>
                </a:blipFill>
                <a:ln w="28575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DCA9CAD-4C29-492E-9167-CBB5D6E2B08E}"/>
                </a:ext>
              </a:extLst>
            </p:cNvPr>
            <p:cNvCxnSpPr>
              <a:stCxn id="49" idx="4"/>
              <a:endCxn id="50" idx="0"/>
            </p:cNvCxnSpPr>
            <p:nvPr/>
          </p:nvCxnSpPr>
          <p:spPr>
            <a:xfrm flipH="1">
              <a:off x="3377565" y="1247775"/>
              <a:ext cx="2766060" cy="3397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511AB6FB-6677-4DDA-A8F4-8BFC60D371F5}"/>
                </a:ext>
              </a:extLst>
            </p:cNvPr>
            <p:cNvCxnSpPr>
              <a:stCxn id="52" idx="0"/>
              <a:endCxn id="49" idx="4"/>
            </p:cNvCxnSpPr>
            <p:nvPr/>
          </p:nvCxnSpPr>
          <p:spPr>
            <a:xfrm flipH="1" flipV="1">
              <a:off x="6143625" y="1247775"/>
              <a:ext cx="2438400" cy="3397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897D9E6D-3235-42F3-AC46-628A4137E43E}"/>
                </a:ext>
              </a:extLst>
            </p:cNvPr>
            <p:cNvCxnSpPr>
              <a:stCxn id="49" idx="4"/>
              <a:endCxn id="51" idx="0"/>
            </p:cNvCxnSpPr>
            <p:nvPr/>
          </p:nvCxnSpPr>
          <p:spPr>
            <a:xfrm>
              <a:off x="6143625" y="1247775"/>
              <a:ext cx="1085850" cy="3397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FD6C1077-C04A-4F6C-B307-909951918420}"/>
                </a:ext>
              </a:extLst>
            </p:cNvPr>
            <p:cNvCxnSpPr>
              <a:stCxn id="50" idx="4"/>
              <a:endCxn id="53" idx="0"/>
            </p:cNvCxnSpPr>
            <p:nvPr/>
          </p:nvCxnSpPr>
          <p:spPr>
            <a:xfrm flipH="1">
              <a:off x="2428240" y="2468880"/>
              <a:ext cx="949325" cy="3841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646E4688-72DA-422D-AA21-03A28D88CEAC}"/>
                </a:ext>
              </a:extLst>
            </p:cNvPr>
            <p:cNvCxnSpPr>
              <a:stCxn id="50" idx="4"/>
              <a:endCxn id="54" idx="0"/>
            </p:cNvCxnSpPr>
            <p:nvPr/>
          </p:nvCxnSpPr>
          <p:spPr>
            <a:xfrm>
              <a:off x="3377565" y="2468880"/>
              <a:ext cx="688340" cy="3841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09B8BA86-E7BE-4CFB-A5F2-5CB966705D46}"/>
                </a:ext>
              </a:extLst>
            </p:cNvPr>
            <p:cNvCxnSpPr>
              <a:cxnSpLocks/>
              <a:stCxn id="50" idx="4"/>
              <a:endCxn id="55" idx="1"/>
            </p:cNvCxnSpPr>
            <p:nvPr/>
          </p:nvCxnSpPr>
          <p:spPr>
            <a:xfrm>
              <a:off x="3377735" y="2468880"/>
              <a:ext cx="2013754" cy="5132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A32130DF-0FE5-44E3-BE24-30734B28FE26}"/>
                    </a:ext>
                  </a:extLst>
                </p:cNvPr>
                <p:cNvSpPr/>
                <p:nvPr/>
              </p:nvSpPr>
              <p:spPr>
                <a:xfrm>
                  <a:off x="3895894" y="3975735"/>
                  <a:ext cx="881380" cy="88138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0E0B0329-3EA8-4C54-8C28-C8F030CA2E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5894" y="3975735"/>
                  <a:ext cx="881380" cy="881380"/>
                </a:xfrm>
                <a:prstGeom prst="ellipse">
                  <a:avLst/>
                </a:prstGeom>
                <a:blipFill>
                  <a:blip r:embed="rId11"/>
                  <a:stretch>
                    <a:fillRect l="-26437" t="-42222" r="-67816" b="-76667"/>
                  </a:stretch>
                </a:blip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椭圆 66">
                  <a:extLst>
                    <a:ext uri="{FF2B5EF4-FFF2-40B4-BE49-F238E27FC236}">
                      <a16:creationId xmlns:a16="http://schemas.microsoft.com/office/drawing/2014/main" id="{897C5590-EFDB-4B61-9D8D-2A656FE75784}"/>
                    </a:ext>
                  </a:extLst>
                </p:cNvPr>
                <p:cNvSpPr/>
                <p:nvPr/>
              </p:nvSpPr>
              <p:spPr>
                <a:xfrm>
                  <a:off x="2869099" y="3975735"/>
                  <a:ext cx="881380" cy="88138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F06D0C4D-9041-486E-AA53-6F91AEC397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9099" y="3975735"/>
                  <a:ext cx="881380" cy="881380"/>
                </a:xfrm>
                <a:prstGeom prst="ellipse">
                  <a:avLst/>
                </a:prstGeom>
                <a:blipFill>
                  <a:blip r:embed="rId12"/>
                  <a:stretch>
                    <a:fillRect l="-26437" t="-41111" r="-67816" b="-77778"/>
                  </a:stretch>
                </a:blip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A81244DD-3EB8-4E73-A02D-7080F963D7F2}"/>
                </a:ext>
              </a:extLst>
            </p:cNvPr>
            <p:cNvCxnSpPr>
              <a:stCxn id="54" idx="4"/>
              <a:endCxn id="67" idx="0"/>
            </p:cNvCxnSpPr>
            <p:nvPr/>
          </p:nvCxnSpPr>
          <p:spPr>
            <a:xfrm flipH="1">
              <a:off x="3309620" y="3734435"/>
              <a:ext cx="756285" cy="241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5307EF93-857A-42E1-8230-4FFF3B65F319}"/>
                </a:ext>
              </a:extLst>
            </p:cNvPr>
            <p:cNvCxnSpPr>
              <a:stCxn id="54" idx="4"/>
              <a:endCxn id="66" idx="0"/>
            </p:cNvCxnSpPr>
            <p:nvPr/>
          </p:nvCxnSpPr>
          <p:spPr>
            <a:xfrm>
              <a:off x="4065905" y="3734435"/>
              <a:ext cx="270510" cy="241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290762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8F786BAA-1AF3-4B8F-8483-0F7C345C99D4}"/>
              </a:ext>
            </a:extLst>
          </p:cNvPr>
          <p:cNvSpPr/>
          <p:nvPr/>
        </p:nvSpPr>
        <p:spPr>
          <a:xfrm>
            <a:off x="3774085" y="3144851"/>
            <a:ext cx="2012154" cy="1345082"/>
          </a:xfrm>
          <a:custGeom>
            <a:avLst/>
            <a:gdLst>
              <a:gd name="connsiteX0" fmla="*/ 2815427 w 2815427"/>
              <a:gd name="connsiteY0" fmla="*/ 1933575 h 1933575"/>
              <a:gd name="connsiteX1" fmla="*/ 1543840 w 2815427"/>
              <a:gd name="connsiteY1" fmla="*/ 985837 h 1933575"/>
              <a:gd name="connsiteX2" fmla="*/ 157952 w 2815427"/>
              <a:gd name="connsiteY2" fmla="*/ 666750 h 1933575"/>
              <a:gd name="connsiteX3" fmla="*/ 177002 w 2815427"/>
              <a:gd name="connsiteY3" fmla="*/ 252412 h 1933575"/>
              <a:gd name="connsiteX4" fmla="*/ 1462877 w 2815427"/>
              <a:gd name="connsiteY4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5427" h="1933575">
                <a:moveTo>
                  <a:pt x="2815427" y="1933575"/>
                </a:moveTo>
                <a:cubicBezTo>
                  <a:pt x="2401089" y="1565274"/>
                  <a:pt x="1986752" y="1196974"/>
                  <a:pt x="1543840" y="985837"/>
                </a:cubicBezTo>
                <a:cubicBezTo>
                  <a:pt x="1100928" y="774700"/>
                  <a:pt x="385758" y="788987"/>
                  <a:pt x="157952" y="666750"/>
                </a:cubicBezTo>
                <a:cubicBezTo>
                  <a:pt x="-69854" y="544513"/>
                  <a:pt x="-40485" y="363537"/>
                  <a:pt x="177002" y="252412"/>
                </a:cubicBezTo>
                <a:cubicBezTo>
                  <a:pt x="394489" y="141287"/>
                  <a:pt x="928683" y="70643"/>
                  <a:pt x="1462877" y="0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8BF2E8B-F962-4F40-9690-3F605CDD9FC5}"/>
              </a:ext>
            </a:extLst>
          </p:cNvPr>
          <p:cNvSpPr/>
          <p:nvPr/>
        </p:nvSpPr>
        <p:spPr>
          <a:xfrm>
            <a:off x="5854207" y="4576393"/>
            <a:ext cx="2430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ym typeface="+mn-ea"/>
              </a:rPr>
              <a:t>Backpropagation </a:t>
            </a:r>
            <a:r>
              <a:rPr lang="en-US" altLang="zh-CN" dirty="0">
                <a:solidFill>
                  <a:srgbClr val="FF0000"/>
                </a:solidFill>
              </a:rPr>
              <a:t>win!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9EF36BB-BEBD-4591-B16A-CFDC0221B6F1}"/>
              </a:ext>
            </a:extLst>
          </p:cNvPr>
          <p:cNvSpPr/>
          <p:nvPr/>
        </p:nvSpPr>
        <p:spPr>
          <a:xfrm>
            <a:off x="1240557" y="1302118"/>
            <a:ext cx="72399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Backpropagate the result (win rate) from the leaf node to the 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root node.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DCB17561-1CF8-45E0-B2BA-5768D82915B6}"/>
                  </a:ext>
                </a:extLst>
              </p:cNvPr>
              <p:cNvSpPr/>
              <p:nvPr/>
            </p:nvSpPr>
            <p:spPr>
              <a:xfrm>
                <a:off x="5317017" y="4470587"/>
                <a:ext cx="514640" cy="526373"/>
              </a:xfrm>
              <a:prstGeom prst="ellipse">
                <a:avLst/>
              </a:prstGeom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>
                    <a:solidFill>
                      <a:schemeClr val="accent2"/>
                    </a:solidFill>
                  </a14:hiddenFill>
                </a:ext>
              </a:extLst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zh-CN" sz="1050" i="1">
                              <a:ln w="12700" cmpd="sng">
                                <a:noFill/>
                                <a:prstDash val="solid"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n w="12700" cmpd="sng">
                                <a:noFill/>
                                <a:prstDash val="solid"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050" i="1">
                              <a:ln w="12700" cmpd="sng">
                                <a:noFill/>
                                <a:prstDash val="solid"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altLang="zh-CN" sz="1050" i="1" dirty="0">
                  <a:ln w="12700" cmpd="sng">
                    <a:noFill/>
                    <a:prstDash val="solid"/>
                  </a:ln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DCB17561-1CF8-45E0-B2BA-5768D8291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017" y="4470587"/>
                <a:ext cx="514640" cy="526373"/>
              </a:xfrm>
              <a:prstGeom prst="ellipse">
                <a:avLst/>
              </a:prstGeom>
              <a:blipFill>
                <a:blip r:embed="rId4"/>
                <a:stretch>
                  <a:fillRect l="-16667" t="-30435" r="-48889" b="-60870"/>
                </a:stretch>
              </a:blipFill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945391DB-D2E3-46C9-8F70-E9E3A18E1BC0}"/>
              </a:ext>
            </a:extLst>
          </p:cNvPr>
          <p:cNvCxnSpPr>
            <a:cxnSpLocks/>
          </p:cNvCxnSpPr>
          <p:nvPr/>
        </p:nvCxnSpPr>
        <p:spPr>
          <a:xfrm>
            <a:off x="4858927" y="4337219"/>
            <a:ext cx="486765" cy="210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F2085FD-9972-44F8-92E6-9B597C3C6F86}"/>
              </a:ext>
            </a:extLst>
          </p:cNvPr>
          <p:cNvGrpSpPr/>
          <p:nvPr/>
        </p:nvGrpSpPr>
        <p:grpSpPr>
          <a:xfrm>
            <a:off x="2483768" y="2492896"/>
            <a:ext cx="4023404" cy="2681924"/>
            <a:chOff x="1987719" y="366395"/>
            <a:chExt cx="7035165" cy="44907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0195F2F0-432A-4D28-AA33-469D02201DC8}"/>
                    </a:ext>
                  </a:extLst>
                </p:cNvPr>
                <p:cNvSpPr/>
                <p:nvPr/>
              </p:nvSpPr>
              <p:spPr>
                <a:xfrm>
                  <a:off x="5703104" y="366395"/>
                  <a:ext cx="881380" cy="881380"/>
                </a:xfrm>
                <a:prstGeom prst="ellipse">
                  <a:avLst/>
                </a:prstGeom>
                <a:ln w="28575">
                  <a:solidFill>
                    <a:srgbClr val="FF0000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  <m:t>20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solidFill>
                      <a:srgbClr val="00B050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0195F2F0-432A-4D28-AA33-469D02201D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3104" y="366395"/>
                  <a:ext cx="881380" cy="881380"/>
                </a:xfrm>
                <a:prstGeom prst="ellipse">
                  <a:avLst/>
                </a:prstGeom>
                <a:blipFill>
                  <a:blip r:embed="rId5"/>
                  <a:stretch>
                    <a:fillRect l="-32955" t="-41758" r="-59091" b="-74725"/>
                  </a:stretch>
                </a:blipFill>
                <a:ln w="28575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294B39C1-D81E-47FE-A6D7-0B20E9415A64}"/>
                    </a:ext>
                  </a:extLst>
                </p:cNvPr>
                <p:cNvSpPr/>
                <p:nvPr/>
              </p:nvSpPr>
              <p:spPr>
                <a:xfrm>
                  <a:off x="2937044" y="1587500"/>
                  <a:ext cx="881380" cy="881380"/>
                </a:xfrm>
                <a:prstGeom prst="ellipse">
                  <a:avLst/>
                </a:prstGeom>
                <a:ln w="28575">
                  <a:solidFill>
                    <a:srgbClr val="FF0000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294B39C1-D81E-47FE-A6D7-0B20E9415A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7044" y="1587500"/>
                  <a:ext cx="881380" cy="881380"/>
                </a:xfrm>
                <a:prstGeom prst="ellipse">
                  <a:avLst/>
                </a:prstGeom>
                <a:blipFill>
                  <a:blip r:embed="rId6"/>
                  <a:stretch>
                    <a:fillRect l="-27586" t="-41758" r="-66667" b="-74725"/>
                  </a:stretch>
                </a:blipFill>
                <a:ln w="28575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0C86845F-9AFA-4C34-B3D0-34D7F8638F1A}"/>
                    </a:ext>
                  </a:extLst>
                </p:cNvPr>
                <p:cNvSpPr/>
                <p:nvPr/>
              </p:nvSpPr>
              <p:spPr>
                <a:xfrm>
                  <a:off x="6788954" y="1587500"/>
                  <a:ext cx="881380" cy="88138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8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6C75ACFA-30EF-4526-9762-5EB5A82CB5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8954" y="1587500"/>
                  <a:ext cx="881380" cy="881380"/>
                </a:xfrm>
                <a:prstGeom prst="ellipse">
                  <a:avLst/>
                </a:prstGeom>
                <a:blipFill>
                  <a:blip r:embed="rId7"/>
                  <a:stretch>
                    <a:fillRect l="-26437" t="-41111" r="-67816" b="-77778"/>
                  </a:stretch>
                </a:blip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10984396-2CB3-4804-B296-FBE50AFD2E41}"/>
                    </a:ext>
                  </a:extLst>
                </p:cNvPr>
                <p:cNvSpPr/>
                <p:nvPr/>
              </p:nvSpPr>
              <p:spPr>
                <a:xfrm>
                  <a:off x="8141504" y="1587500"/>
                  <a:ext cx="881380" cy="88138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7B31E1D0-C0EF-4C7D-BE82-FE38720A61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1504" y="1587500"/>
                  <a:ext cx="881380" cy="881380"/>
                </a:xfrm>
                <a:prstGeom prst="ellipse">
                  <a:avLst/>
                </a:prstGeom>
                <a:blipFill>
                  <a:blip r:embed="rId8"/>
                  <a:stretch>
                    <a:fillRect l="-26744" t="-41111" r="-69767" b="-77778"/>
                  </a:stretch>
                </a:blip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70051A0B-EB6B-4D45-8A93-B41B180C8598}"/>
                    </a:ext>
                  </a:extLst>
                </p:cNvPr>
                <p:cNvSpPr/>
                <p:nvPr/>
              </p:nvSpPr>
              <p:spPr>
                <a:xfrm>
                  <a:off x="1987719" y="2853055"/>
                  <a:ext cx="881380" cy="88138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4C456A9F-4679-478F-941B-7A53A4EDF9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719" y="2853055"/>
                  <a:ext cx="881380" cy="881380"/>
                </a:xfrm>
                <a:prstGeom prst="ellipse">
                  <a:avLst/>
                </a:prstGeom>
                <a:blipFill>
                  <a:blip r:embed="rId9"/>
                  <a:stretch>
                    <a:fillRect l="-26437" t="-41111" r="-67816" b="-77778"/>
                  </a:stretch>
                </a:blip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910958FE-D934-492A-A8A8-51365594DAC0}"/>
                    </a:ext>
                  </a:extLst>
                </p:cNvPr>
                <p:cNvSpPr/>
                <p:nvPr/>
              </p:nvSpPr>
              <p:spPr>
                <a:xfrm>
                  <a:off x="3625384" y="2853055"/>
                  <a:ext cx="881380" cy="88138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FBC5B5F5-0DC4-4061-840A-E5C6CB3B26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5384" y="2853055"/>
                  <a:ext cx="881380" cy="881380"/>
                </a:xfrm>
                <a:prstGeom prst="ellipse">
                  <a:avLst/>
                </a:prstGeom>
                <a:blipFill>
                  <a:blip r:embed="rId10"/>
                  <a:stretch>
                    <a:fillRect l="-26437" t="-42222" r="-67816" b="-76667"/>
                  </a:stretch>
                </a:blip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D1FAC9B7-3D59-4FA8-9DAD-CAB18358A6FF}"/>
                    </a:ext>
                  </a:extLst>
                </p:cNvPr>
                <p:cNvSpPr/>
                <p:nvPr/>
              </p:nvSpPr>
              <p:spPr>
                <a:xfrm>
                  <a:off x="5262414" y="2853055"/>
                  <a:ext cx="881380" cy="881380"/>
                </a:xfrm>
                <a:prstGeom prst="ellipse">
                  <a:avLst/>
                </a:prstGeom>
                <a:ln w="28575">
                  <a:solidFill>
                    <a:srgbClr val="FF0000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D1FAC9B7-3D59-4FA8-9DAD-CAB18358A6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2414" y="2853055"/>
                  <a:ext cx="881380" cy="881380"/>
                </a:xfrm>
                <a:prstGeom prst="ellipse">
                  <a:avLst/>
                </a:prstGeom>
                <a:blipFill>
                  <a:blip r:embed="rId11"/>
                  <a:stretch>
                    <a:fillRect l="-26437" t="-40659" r="-67816" b="-75824"/>
                  </a:stretch>
                </a:blipFill>
                <a:ln w="28575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773F1CE-30C0-4D10-A963-4D8641CDE4F3}"/>
                </a:ext>
              </a:extLst>
            </p:cNvPr>
            <p:cNvCxnSpPr>
              <a:stCxn id="35" idx="4"/>
              <a:endCxn id="36" idx="0"/>
            </p:cNvCxnSpPr>
            <p:nvPr/>
          </p:nvCxnSpPr>
          <p:spPr>
            <a:xfrm flipH="1">
              <a:off x="3377565" y="1247775"/>
              <a:ext cx="2766060" cy="3397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33180309-D944-479F-BF4D-4A3F0ADB4422}"/>
                </a:ext>
              </a:extLst>
            </p:cNvPr>
            <p:cNvCxnSpPr>
              <a:stCxn id="38" idx="0"/>
              <a:endCxn id="35" idx="4"/>
            </p:cNvCxnSpPr>
            <p:nvPr/>
          </p:nvCxnSpPr>
          <p:spPr>
            <a:xfrm flipH="1" flipV="1">
              <a:off x="6143625" y="1247775"/>
              <a:ext cx="2438400" cy="3397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61907DB3-00C2-449F-BC2A-CCEF572DDD35}"/>
                </a:ext>
              </a:extLst>
            </p:cNvPr>
            <p:cNvCxnSpPr>
              <a:stCxn id="35" idx="4"/>
              <a:endCxn id="37" idx="0"/>
            </p:cNvCxnSpPr>
            <p:nvPr/>
          </p:nvCxnSpPr>
          <p:spPr>
            <a:xfrm>
              <a:off x="6143625" y="1247775"/>
              <a:ext cx="1085850" cy="3397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607AD0EF-7DEF-4416-AC29-A80E5624535B}"/>
                </a:ext>
              </a:extLst>
            </p:cNvPr>
            <p:cNvCxnSpPr>
              <a:stCxn id="36" idx="4"/>
              <a:endCxn id="39" idx="0"/>
            </p:cNvCxnSpPr>
            <p:nvPr/>
          </p:nvCxnSpPr>
          <p:spPr>
            <a:xfrm flipH="1">
              <a:off x="2428240" y="2468880"/>
              <a:ext cx="949325" cy="3841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DEBC3A00-6722-4731-BCAD-84FE4A703B82}"/>
                </a:ext>
              </a:extLst>
            </p:cNvPr>
            <p:cNvCxnSpPr>
              <a:stCxn id="36" idx="4"/>
              <a:endCxn id="40" idx="0"/>
            </p:cNvCxnSpPr>
            <p:nvPr/>
          </p:nvCxnSpPr>
          <p:spPr>
            <a:xfrm>
              <a:off x="3377565" y="2468880"/>
              <a:ext cx="688340" cy="3841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2248A38D-2F05-4331-9588-00EA0EF60C4A}"/>
                </a:ext>
              </a:extLst>
            </p:cNvPr>
            <p:cNvCxnSpPr>
              <a:cxnSpLocks/>
              <a:stCxn id="36" idx="4"/>
              <a:endCxn id="44" idx="1"/>
            </p:cNvCxnSpPr>
            <p:nvPr/>
          </p:nvCxnSpPr>
          <p:spPr>
            <a:xfrm>
              <a:off x="3377735" y="2468880"/>
              <a:ext cx="2013754" cy="5132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E3BC5EB2-14D8-4BE6-A721-7B82CD385524}"/>
                    </a:ext>
                  </a:extLst>
                </p:cNvPr>
                <p:cNvSpPr/>
                <p:nvPr/>
              </p:nvSpPr>
              <p:spPr>
                <a:xfrm>
                  <a:off x="3895894" y="3975735"/>
                  <a:ext cx="881380" cy="88138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0E0B0329-3EA8-4C54-8C28-C8F030CA2E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5894" y="3975735"/>
                  <a:ext cx="881380" cy="881380"/>
                </a:xfrm>
                <a:prstGeom prst="ellipse">
                  <a:avLst/>
                </a:prstGeom>
                <a:blipFill>
                  <a:blip r:embed="rId12"/>
                  <a:stretch>
                    <a:fillRect l="-26437" t="-42222" r="-67816" b="-76667"/>
                  </a:stretch>
                </a:blip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BA7175F9-CFFD-476D-9EDE-33F600C94B0E}"/>
                    </a:ext>
                  </a:extLst>
                </p:cNvPr>
                <p:cNvSpPr/>
                <p:nvPr/>
              </p:nvSpPr>
              <p:spPr>
                <a:xfrm>
                  <a:off x="2869099" y="3975735"/>
                  <a:ext cx="881380" cy="88138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>
                      <a:solidFill>
                        <a:schemeClr val="accent2"/>
                      </a:solidFill>
                    </a14:hiddenFill>
                  </a:ext>
                </a:extLst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altLang="zh-CN" sz="1200" i="1">
                                <a:ln w="12700" cmpd="sng">
                                  <a:noFill/>
                                  <a:prstDash val="solid"/>
                                </a:ln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den>
                        </m:f>
                      </m:oMath>
                    </m:oMathPara>
                  </a14:m>
                  <a:endParaRPr lang="en-US" altLang="zh-CN" sz="1200" i="1" dirty="0">
                    <a:ln w="12700" cmpd="sng">
                      <a:noFill/>
                      <a:prstDash val="solid"/>
                    </a:ln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F06D0C4D-9041-486E-AA53-6F91AEC397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9099" y="3975735"/>
                  <a:ext cx="881380" cy="881380"/>
                </a:xfrm>
                <a:prstGeom prst="ellipse">
                  <a:avLst/>
                </a:prstGeom>
                <a:blipFill>
                  <a:blip r:embed="rId13"/>
                  <a:stretch>
                    <a:fillRect l="-26437" t="-41111" r="-67816" b="-77778"/>
                  </a:stretch>
                </a:blip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B0B801B-038E-4519-9700-A967714FACCA}"/>
                </a:ext>
              </a:extLst>
            </p:cNvPr>
            <p:cNvCxnSpPr>
              <a:stCxn id="40" idx="4"/>
              <a:endCxn id="69" idx="0"/>
            </p:cNvCxnSpPr>
            <p:nvPr/>
          </p:nvCxnSpPr>
          <p:spPr>
            <a:xfrm flipH="1">
              <a:off x="3309620" y="3734435"/>
              <a:ext cx="756285" cy="241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09EC5BF3-E278-4EA7-88C0-B134E43C39BF}"/>
                </a:ext>
              </a:extLst>
            </p:cNvPr>
            <p:cNvCxnSpPr>
              <a:stCxn id="40" idx="4"/>
              <a:endCxn id="68" idx="0"/>
            </p:cNvCxnSpPr>
            <p:nvPr/>
          </p:nvCxnSpPr>
          <p:spPr>
            <a:xfrm>
              <a:off x="4065905" y="3734435"/>
              <a:ext cx="270510" cy="241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0A776F1E-92E1-43FF-AC51-CE7C6044E257}"/>
              </a:ext>
            </a:extLst>
          </p:cNvPr>
          <p:cNvSpPr txBox="1">
            <a:spLocks/>
          </p:cNvSpPr>
          <p:nvPr/>
        </p:nvSpPr>
        <p:spPr bwMode="auto">
          <a:xfrm>
            <a:off x="457200" y="5937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>
                <a:sym typeface="+mn-ea"/>
              </a:rPr>
              <a:t>MCTS: Backpropagation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2031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245" y="3140968"/>
            <a:ext cx="3902075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 </a:t>
            </a:r>
            <a:r>
              <a:rPr lang="zh-CN" altLang="en-US" dirty="0">
                <a:latin typeface="Arial" charset="0"/>
                <a:cs typeface="Arial" charset="0"/>
              </a:rPr>
              <a:t>    </a:t>
            </a:r>
            <a:r>
              <a:rPr lang="en-US" altLang="en-US" dirty="0">
                <a:latin typeface="Arial" charset="0"/>
                <a:cs typeface="Arial" charset="0"/>
              </a:rPr>
              <a:t>A path is a sequence of edges between nodes. 	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zh-CN" altLang="en-US" dirty="0">
                <a:latin typeface="Arial" charset="0"/>
                <a:cs typeface="Arial" charset="0"/>
              </a:rPr>
              <a:t>    </a:t>
            </a:r>
            <a:r>
              <a:rPr lang="en-US" altLang="en-US" dirty="0">
                <a:latin typeface="Arial" charset="0"/>
                <a:cs typeface="Arial" charset="0"/>
              </a:rPr>
              <a:t>The length of this path is number of edges in the path. </a:t>
            </a:r>
            <a:r>
              <a:rPr lang="en-US" altLang="en-US" i="1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i="1" dirty="0">
                <a:latin typeface="Arial" charset="0"/>
                <a:cs typeface="Arial" charset="0"/>
              </a:rPr>
              <a:t>	e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g</a:t>
            </a:r>
            <a:r>
              <a:rPr lang="en-US" altLang="en-US" dirty="0">
                <a:latin typeface="Arial" charset="0"/>
                <a:cs typeface="Arial" charset="0"/>
              </a:rPr>
              <a:t>., the path (B, E, G) has length 2</a:t>
            </a:r>
          </a:p>
        </p:txBody>
      </p:sp>
    </p:spTree>
    <p:extLst>
      <p:ext uri="{BB962C8B-B14F-4D97-AF65-F5344CB8AC3E}">
        <p14:creationId xmlns:p14="http://schemas.microsoft.com/office/powerpoint/2010/main" val="35780584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Tree structure</a:t>
            </a:r>
          </a:p>
          <a:p>
            <a:r>
              <a:rPr lang="en-US" altLang="zh-CN" dirty="0"/>
              <a:t>Implementation</a:t>
            </a:r>
          </a:p>
          <a:p>
            <a:r>
              <a:rPr lang="en-US" altLang="zh-CN" dirty="0"/>
              <a:t>Tree traversal</a:t>
            </a:r>
          </a:p>
          <a:p>
            <a:r>
              <a:rPr lang="en-US" altLang="en-CA" dirty="0">
                <a:sym typeface="+mn-ea"/>
              </a:rPr>
              <a:t>Monte Carlo tree search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Forest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46577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Hierarchical 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r>
              <a:rPr lang="en-US" dirty="0"/>
              <a:t>	Recall the properties of a hierarchical relation:</a:t>
            </a:r>
          </a:p>
          <a:p>
            <a:pPr lvl="1"/>
            <a:r>
              <a:rPr lang="en-US" dirty="0"/>
              <a:t>It is never true that </a:t>
            </a:r>
            <a:r>
              <a:rPr lang="en-US" i="1" dirty="0">
                <a:latin typeface="Times New Roman" pitchFamily="18" charset="0"/>
              </a:rPr>
              <a:t>x</a:t>
            </a:r>
            <a:r>
              <a:rPr lang="en-US" dirty="0">
                <a:latin typeface="Times New Roman" pitchFamily="18" charset="0"/>
              </a:rPr>
              <a:t> </a:t>
            </a:r>
            <a:r>
              <a:rPr lang="en-CA" dirty="0"/>
              <a:t>≺</a:t>
            </a:r>
            <a:r>
              <a:rPr lang="en-US" dirty="0">
                <a:latin typeface="Times New Roman" pitchFamily="18" charset="0"/>
              </a:rPr>
              <a:t> </a:t>
            </a:r>
            <a:r>
              <a:rPr lang="en-US" i="1" dirty="0">
                <a:latin typeface="Times New Roman" pitchFamily="18" charset="0"/>
              </a:rPr>
              <a:t>x</a:t>
            </a:r>
            <a:endParaRPr lang="en-US" dirty="0"/>
          </a:p>
          <a:p>
            <a:pPr lvl="1"/>
            <a:r>
              <a:rPr lang="en-US" dirty="0"/>
              <a:t>If </a:t>
            </a:r>
            <a:r>
              <a:rPr lang="en-US" i="1" dirty="0">
                <a:latin typeface="Times New Roman" pitchFamily="18" charset="0"/>
              </a:rPr>
              <a:t>x </a:t>
            </a:r>
            <a:r>
              <a:rPr lang="en-CA" dirty="0"/>
              <a:t>≺</a:t>
            </a:r>
            <a:r>
              <a:rPr lang="en-US" i="1" dirty="0">
                <a:latin typeface="Times New Roman" pitchFamily="18" charset="0"/>
              </a:rPr>
              <a:t> y</a:t>
            </a:r>
            <a:r>
              <a:rPr lang="en-US" dirty="0"/>
              <a:t> then </a:t>
            </a:r>
            <a:r>
              <a:rPr lang="en-US" i="1" dirty="0">
                <a:latin typeface="Times New Roman" pitchFamily="18" charset="0"/>
              </a:rPr>
              <a:t>y </a:t>
            </a:r>
            <a:r>
              <a:rPr lang="en-CA" dirty="0"/>
              <a:t>⊀</a:t>
            </a:r>
            <a:r>
              <a:rPr lang="en-US" dirty="0"/>
              <a:t> </a:t>
            </a:r>
            <a:r>
              <a:rPr lang="en-US" i="1" dirty="0">
                <a:latin typeface="Times New Roman" pitchFamily="18" charset="0"/>
              </a:rPr>
              <a:t>x</a:t>
            </a:r>
            <a:endParaRPr lang="en-US" dirty="0"/>
          </a:p>
          <a:p>
            <a:pPr lvl="1"/>
            <a:r>
              <a:rPr lang="en-US" dirty="0"/>
              <a:t>If </a:t>
            </a:r>
            <a:r>
              <a:rPr lang="en-US" i="1" dirty="0">
                <a:latin typeface="Times New Roman" pitchFamily="18" charset="0"/>
              </a:rPr>
              <a:t>x </a:t>
            </a:r>
            <a:r>
              <a:rPr lang="en-CA" dirty="0"/>
              <a:t>≺</a:t>
            </a:r>
            <a:r>
              <a:rPr lang="en-US" i="1" dirty="0">
                <a:latin typeface="Times New Roman" pitchFamily="18" charset="0"/>
              </a:rPr>
              <a:t> y</a:t>
            </a:r>
            <a:r>
              <a:rPr lang="en-US" dirty="0"/>
              <a:t> and </a:t>
            </a:r>
            <a:r>
              <a:rPr lang="en-US" i="1" dirty="0">
                <a:latin typeface="Times New Roman" pitchFamily="18" charset="0"/>
              </a:rPr>
              <a:t>y </a:t>
            </a:r>
            <a:r>
              <a:rPr lang="en-CA" dirty="0"/>
              <a:t>≺</a:t>
            </a:r>
            <a:r>
              <a:rPr lang="en-US" i="1" dirty="0">
                <a:latin typeface="Times New Roman" pitchFamily="18" charset="0"/>
              </a:rPr>
              <a:t> z</a:t>
            </a:r>
            <a:r>
              <a:rPr lang="en-US" dirty="0"/>
              <a:t>, it follows that </a:t>
            </a:r>
            <a:r>
              <a:rPr lang="en-US" i="1" dirty="0">
                <a:latin typeface="Times New Roman" pitchFamily="18" charset="0"/>
              </a:rPr>
              <a:t>x </a:t>
            </a:r>
            <a:r>
              <a:rPr lang="en-CA" dirty="0"/>
              <a:t>≺</a:t>
            </a:r>
            <a:r>
              <a:rPr lang="en-US" i="1" dirty="0">
                <a:latin typeface="Times New Roman" pitchFamily="18" charset="0"/>
              </a:rPr>
              <a:t> z</a:t>
            </a:r>
          </a:p>
          <a:p>
            <a:pPr lvl="1"/>
            <a:r>
              <a:rPr lang="en-US" dirty="0"/>
              <a:t>There is a root </a:t>
            </a:r>
            <a:r>
              <a:rPr lang="en-US" i="1" dirty="0">
                <a:latin typeface="Times New Roman" pitchFamily="18" charset="0"/>
              </a:rPr>
              <a:t>r</a:t>
            </a:r>
            <a:r>
              <a:rPr lang="en-US" dirty="0"/>
              <a:t> such that </a:t>
            </a:r>
            <a:r>
              <a:rPr lang="en-US" i="1" dirty="0">
                <a:latin typeface="Times New Roman" pitchFamily="18" charset="0"/>
              </a:rPr>
              <a:t>r </a:t>
            </a:r>
            <a:r>
              <a:rPr lang="en-CA" dirty="0"/>
              <a:t>≺</a:t>
            </a:r>
            <a:r>
              <a:rPr lang="en-US" i="1" dirty="0">
                <a:latin typeface="Times New Roman" pitchFamily="18" charset="0"/>
              </a:rPr>
              <a:t> x</a:t>
            </a:r>
            <a:r>
              <a:rPr lang="en-US" dirty="0"/>
              <a:t> for all </a:t>
            </a:r>
            <a:r>
              <a:rPr lang="en-US" i="1" dirty="0">
                <a:latin typeface="Times New Roman" pitchFamily="18" charset="0"/>
              </a:rPr>
              <a:t>x</a:t>
            </a:r>
          </a:p>
          <a:p>
            <a:pPr lvl="1"/>
            <a:r>
              <a:rPr lang="en-US" dirty="0"/>
              <a:t>If is </a:t>
            </a:r>
            <a:r>
              <a:rPr lang="en-US" i="1" dirty="0">
                <a:latin typeface="Times New Roman" pitchFamily="18" charset="0"/>
              </a:rPr>
              <a:t>x </a:t>
            </a:r>
            <a:r>
              <a:rPr lang="en-CA" dirty="0"/>
              <a:t>≺</a:t>
            </a:r>
            <a:r>
              <a:rPr lang="en-US" i="1" dirty="0">
                <a:latin typeface="Times New Roman" pitchFamily="18" charset="0"/>
              </a:rPr>
              <a:t> z</a:t>
            </a:r>
            <a:r>
              <a:rPr lang="en-US" dirty="0"/>
              <a:t> and </a:t>
            </a:r>
            <a:r>
              <a:rPr lang="en-US" i="1" dirty="0">
                <a:latin typeface="Times New Roman" pitchFamily="18" charset="0"/>
              </a:rPr>
              <a:t>y </a:t>
            </a:r>
            <a:r>
              <a:rPr lang="en-CA" dirty="0"/>
              <a:t>≺</a:t>
            </a:r>
            <a:r>
              <a:rPr lang="en-US" i="1" dirty="0">
                <a:latin typeface="Times New Roman" pitchFamily="18" charset="0"/>
              </a:rPr>
              <a:t> z</a:t>
            </a:r>
            <a:r>
              <a:rPr lang="en-US" dirty="0"/>
              <a:t>, it follows that either </a:t>
            </a:r>
            <a:r>
              <a:rPr lang="en-US" i="1" dirty="0">
                <a:latin typeface="Times New Roman" pitchFamily="18" charset="0"/>
              </a:rPr>
              <a:t>x </a:t>
            </a:r>
            <a:r>
              <a:rPr lang="en-CA" dirty="0"/>
              <a:t>≺</a:t>
            </a:r>
            <a:r>
              <a:rPr lang="en-US" i="1" dirty="0">
                <a:latin typeface="Times New Roman" pitchFamily="18" charset="0"/>
              </a:rPr>
              <a:t> y</a:t>
            </a:r>
            <a:r>
              <a:rPr lang="en-US" dirty="0"/>
              <a:t>, </a:t>
            </a:r>
            <a:r>
              <a:rPr lang="en-US" i="1" dirty="0">
                <a:latin typeface="Times New Roman" pitchFamily="18" charset="0"/>
              </a:rPr>
              <a:t>x = y</a:t>
            </a:r>
            <a:r>
              <a:rPr lang="en-US" dirty="0"/>
              <a:t> or</a:t>
            </a:r>
            <a:r>
              <a:rPr lang="en-US" i="1" dirty="0">
                <a:latin typeface="Times New Roman" pitchFamily="18" charset="0"/>
              </a:rPr>
              <a:t> x </a:t>
            </a:r>
            <a:r>
              <a:rPr lang="en-CA" dirty="0"/>
              <a:t>≻</a:t>
            </a:r>
            <a:r>
              <a:rPr lang="en-US" i="1" dirty="0">
                <a:latin typeface="Times New Roman" pitchFamily="18" charset="0"/>
              </a:rPr>
              <a:t> y</a:t>
            </a:r>
          </a:p>
          <a:p>
            <a:pPr marL="0" indent="0">
              <a:buNone/>
            </a:pPr>
            <a:endParaRPr lang="en-CA" dirty="0"/>
          </a:p>
          <a:p>
            <a:pPr marL="357188" indent="-357188">
              <a:buNone/>
            </a:pPr>
            <a:r>
              <a:rPr lang="en-US" dirty="0"/>
              <a:t>	If we remove the restriction that there is a unique root </a:t>
            </a:r>
            <a:r>
              <a:rPr lang="en-US" i="1" dirty="0">
                <a:latin typeface="Times New Roman" pitchFamily="18" charset="0"/>
              </a:rPr>
              <a:t>r</a:t>
            </a:r>
            <a:r>
              <a:rPr lang="en-US" dirty="0"/>
              <a:t>, we allow for the possibility of a number of roots</a:t>
            </a:r>
          </a:p>
          <a:p>
            <a:pPr lvl="1"/>
            <a:r>
              <a:rPr lang="en-US" dirty="0"/>
              <a:t>If a set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/>
              <a:t> has such a relationship on it, we can define a tree rooted at a point </a:t>
            </a:r>
            <a:r>
              <a:rPr lang="en-US" i="1" dirty="0">
                <a:latin typeface="Times New Roman" pitchFamily="18" charset="0"/>
              </a:rPr>
              <a:t>x</a:t>
            </a:r>
            <a:r>
              <a:rPr lang="en-US" dirty="0"/>
              <a:t> as the collection of all </a:t>
            </a:r>
            <a:r>
              <a:rPr lang="en-US" i="1" dirty="0">
                <a:latin typeface="Times New Roman" pitchFamily="18" charset="0"/>
              </a:rPr>
              <a:t>y</a:t>
            </a:r>
            <a:r>
              <a:rPr lang="en-US" dirty="0"/>
              <a:t> such that </a:t>
            </a:r>
            <a:r>
              <a:rPr lang="en-US" i="1" dirty="0">
                <a:latin typeface="Times New Roman" pitchFamily="18" charset="0"/>
              </a:rPr>
              <a:t>x </a:t>
            </a:r>
            <a:r>
              <a:rPr lang="en-CA" dirty="0"/>
              <a:t>≺</a:t>
            </a:r>
            <a:r>
              <a:rPr lang="en-US" i="1" dirty="0">
                <a:latin typeface="Times New Roman" pitchFamily="18" charset="0"/>
              </a:rPr>
              <a:t> y</a:t>
            </a:r>
          </a:p>
          <a:p>
            <a:pPr lvl="1"/>
            <a:r>
              <a:rPr lang="en-US" dirty="0"/>
              <a:t>For a finite set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/>
              <a:t>, there is a set of points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/>
              <a:t> such that for each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/>
              <a:t>, there are no points </a:t>
            </a:r>
            <a:r>
              <a:rPr lang="en-US" i="1" dirty="0">
                <a:latin typeface="Times New Roman" pitchFamily="18" charset="0"/>
              </a:rPr>
              <a:t>x </a:t>
            </a:r>
            <a:r>
              <a:rPr lang="en-CA" dirty="0"/>
              <a:t>∈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/>
              <a:t> such that </a:t>
            </a:r>
            <a:r>
              <a:rPr lang="en-US" i="1" dirty="0">
                <a:latin typeface="Times New Roman" pitchFamily="18" charset="0"/>
              </a:rPr>
              <a:t>x </a:t>
            </a:r>
            <a:r>
              <a:rPr lang="en-CA" dirty="0"/>
              <a:t>≺</a:t>
            </a:r>
            <a:r>
              <a:rPr lang="en-US" i="1" dirty="0">
                <a:latin typeface="Times New Roman" pitchFamily="18" charset="0"/>
              </a:rPr>
              <a:t> r</a:t>
            </a:r>
          </a:p>
          <a:p>
            <a:pPr lvl="2"/>
            <a:r>
              <a:rPr lang="en-CA" dirty="0"/>
              <a:t>We call 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CA" dirty="0"/>
              <a:t> the set of roots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92534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Forest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rooted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forest</a:t>
            </a:r>
            <a:r>
              <a:rPr lang="en-US" altLang="en-US" dirty="0">
                <a:latin typeface="Arial" charset="0"/>
                <a:cs typeface="Arial" charset="0"/>
              </a:rPr>
              <a:t> is a data structure that is a collection of disjoint rooted trees</a:t>
            </a:r>
          </a:p>
        </p:txBody>
      </p:sp>
      <p:pic>
        <p:nvPicPr>
          <p:cNvPr id="6146" name="Picture 2" descr="C:\Users\dwharder\Desktop\a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636912"/>
            <a:ext cx="6552605" cy="234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7730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Forest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Note that: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Any tree can be converted into a forest by removing the root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Any forest can be converted into a tree by adding a root node that has the roots of all the trees in the forest as children</a:t>
            </a:r>
          </a:p>
        </p:txBody>
      </p:sp>
    </p:spTree>
    <p:extLst>
      <p:ext uri="{BB962C8B-B14F-4D97-AF65-F5344CB8AC3E}">
        <p14:creationId xmlns:p14="http://schemas.microsoft.com/office/powerpoint/2010/main" val="35022711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Traversals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Traversals on forests can be achieved by treating the roots as children of a notional root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4724400" y="3984625"/>
            <a:ext cx="504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CA" altLang="en-US" sz="1400" i="1" baseline="-2500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sz="1400" baseline="-25000">
                <a:latin typeface="Times New Roman" pitchFamily="18" charset="0"/>
                <a:cs typeface="Times New Roman" pitchFamily="18" charset="0"/>
              </a:rPr>
              <a:t> + 1</a:t>
            </a:r>
            <a:endParaRPr lang="en-CA" altLang="en-US" sz="1400"/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4592638" y="4221163"/>
            <a:ext cx="368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i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CA" altLang="en-US" sz="1400" i="1" baseline="-2500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sz="1400"/>
              <a:t> </a:t>
            </a:r>
          </a:p>
        </p:txBody>
      </p:sp>
      <p:pic>
        <p:nvPicPr>
          <p:cNvPr id="7" name="Picture 2" descr="C:\Users\dwharder\Desktop\a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6552605" cy="234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6604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Traversals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Traversals on forests can be achieved by treating the roots as children of a notional root</a:t>
            </a: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 lvl="0">
              <a:buNone/>
            </a:pPr>
            <a:r>
              <a:rPr lang="en-CA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Pre-order traversal:</a:t>
            </a:r>
            <a:r>
              <a:rPr lang="en-CA" altLang="en-US" sz="1800" dirty="0">
                <a:solidFill>
                  <a:prstClr val="black"/>
                </a:solidFill>
                <a:latin typeface="Arial" charset="0"/>
                <a:cs typeface="Arial" charset="0"/>
              </a:rPr>
              <a:t>	</a:t>
            </a:r>
            <a:r>
              <a:rPr lang="en-CA" altLang="en-US" sz="1600" dirty="0">
                <a:solidFill>
                  <a:prstClr val="black"/>
                </a:solidFill>
                <a:latin typeface="Arial" charset="0"/>
                <a:cs typeface="Arial" charset="0"/>
              </a:rPr>
              <a:t>A E B </a:t>
            </a:r>
            <a:r>
              <a:rPr lang="en-CA" altLang="en-US" sz="1600">
                <a:solidFill>
                  <a:prstClr val="black"/>
                </a:solidFill>
                <a:latin typeface="Arial" charset="0"/>
                <a:cs typeface="Arial" charset="0"/>
              </a:rPr>
              <a:t>F </a:t>
            </a:r>
            <a:r>
              <a:rPr lang="en-CA" altLang="en-US" sz="1600" dirty="0">
                <a:solidFill>
                  <a:prstClr val="black"/>
                </a:solidFill>
                <a:latin typeface="Arial" charset="0"/>
                <a:cs typeface="Arial" charset="0"/>
              </a:rPr>
              <a:t>O</a:t>
            </a:r>
            <a:r>
              <a:rPr lang="en-CA" altLang="en-US" sz="1600">
                <a:solidFill>
                  <a:prstClr val="black"/>
                </a:solidFill>
                <a:latin typeface="Arial" charset="0"/>
                <a:cs typeface="Arial" charset="0"/>
              </a:rPr>
              <a:t> </a:t>
            </a:r>
            <a:r>
              <a:rPr lang="en-CA" altLang="en-US" sz="1600" dirty="0">
                <a:solidFill>
                  <a:prstClr val="black"/>
                </a:solidFill>
                <a:latin typeface="Arial" charset="0"/>
                <a:cs typeface="Arial" charset="0"/>
              </a:rPr>
              <a:t>P U G H C I Q V W J D K R L M S T X Y Z N</a:t>
            </a:r>
          </a:p>
          <a:p>
            <a:pPr lvl="0">
              <a:buNone/>
            </a:pPr>
            <a:r>
              <a:rPr lang="en-CA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Post-order traversal:</a:t>
            </a:r>
            <a:r>
              <a:rPr lang="en-CA" altLang="en-US" sz="1800" dirty="0">
                <a:solidFill>
                  <a:prstClr val="black"/>
                </a:solidFill>
                <a:latin typeface="Arial" charset="0"/>
                <a:cs typeface="Arial" charset="0"/>
              </a:rPr>
              <a:t>	</a:t>
            </a:r>
            <a:r>
              <a:rPr lang="en-CA" altLang="en-US" sz="1600" dirty="0">
                <a:solidFill>
                  <a:prstClr val="black"/>
                </a:solidFill>
                <a:latin typeface="Arial" charset="0"/>
                <a:cs typeface="Arial" charset="0"/>
              </a:rPr>
              <a:t>E A O U P F G H B V W Q I J C R K L S X Y Z T M N D</a:t>
            </a:r>
            <a:endParaRPr lang="en-CA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lvl="0">
              <a:buNone/>
            </a:pPr>
            <a:r>
              <a:rPr lang="en-CA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Breadth-first traversal:</a:t>
            </a:r>
            <a:r>
              <a:rPr lang="en-CA" altLang="en-US" sz="1800" dirty="0">
                <a:solidFill>
                  <a:prstClr val="black"/>
                </a:solidFill>
                <a:latin typeface="Arial" charset="0"/>
                <a:cs typeface="Arial" charset="0"/>
              </a:rPr>
              <a:t>	</a:t>
            </a:r>
            <a:r>
              <a:rPr lang="en-CA" altLang="en-US" sz="1600" dirty="0">
                <a:solidFill>
                  <a:prstClr val="black"/>
                </a:solidFill>
                <a:latin typeface="Arial" charset="0"/>
                <a:cs typeface="Arial" charset="0"/>
              </a:rPr>
              <a:t>A B C D E F G H I J K L M N O P Q R S T U V W X Y Z</a:t>
            </a:r>
            <a:endParaRPr lang="en-CA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4724400" y="3984625"/>
            <a:ext cx="504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CA" altLang="en-US" sz="1400" i="1" baseline="-2500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sz="1400" baseline="-25000">
                <a:latin typeface="Times New Roman" pitchFamily="18" charset="0"/>
                <a:cs typeface="Times New Roman" pitchFamily="18" charset="0"/>
              </a:rPr>
              <a:t> + 1</a:t>
            </a:r>
            <a:endParaRPr lang="en-CA" altLang="en-US" sz="1400"/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4592638" y="4221163"/>
            <a:ext cx="368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i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CA" altLang="en-US" sz="1400" i="1" baseline="-2500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sz="1400"/>
              <a:t>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1640" y="2420888"/>
            <a:ext cx="6552605" cy="234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4503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In Windows, each drive forms the root of its own directory structure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Each of the directories is hierarchical—that is, a rooted tree</a:t>
            </a:r>
          </a:p>
        </p:txBody>
      </p:sp>
      <p:pic>
        <p:nvPicPr>
          <p:cNvPr id="6146" name="Picture 2" descr="C:\Users\dwharder\Desktop\a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81" y="2649528"/>
            <a:ext cx="7259637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856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In C++, if you do not use multiple inheritance, </a:t>
            </a:r>
            <a: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the class inheritance structure is a forest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In Java and C#, it is a rooted tree with </a:t>
            </a:r>
            <a:r>
              <a:rPr lang="en-CA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CA" altLang="en-US" dirty="0">
                <a:latin typeface="Arial" charset="0"/>
                <a:cs typeface="Arial" charset="0"/>
              </a:rPr>
              <a:t> being the root class</a:t>
            </a:r>
          </a:p>
          <a:p>
            <a:pPr lvl="1"/>
            <a:endParaRPr lang="en-CA" altLang="en-US" dirty="0">
              <a:latin typeface="Arial" charset="0"/>
              <a:cs typeface="Arial" charset="0"/>
            </a:endParaRPr>
          </a:p>
          <a:p>
            <a:pPr marL="357188" indent="-357188"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If you allow multiple inheritance in C++, you have a partial order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A </a:t>
            </a:r>
            <a:r>
              <a:rPr lang="en-CA" altLang="en-US" i="1" dirty="0">
                <a:solidFill>
                  <a:srgbClr val="C00000"/>
                </a:solidFill>
                <a:latin typeface="Arial" charset="0"/>
                <a:cs typeface="Arial" charset="0"/>
              </a:rPr>
              <a:t>directed acyclic graph</a:t>
            </a:r>
            <a:r>
              <a:rPr lang="en-CA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 </a:t>
            </a:r>
            <a:r>
              <a:rPr lang="en-CA" altLang="en-US" dirty="0">
                <a:latin typeface="Arial" charset="0"/>
                <a:cs typeface="Arial" charset="0"/>
              </a:rPr>
              <a:t>data structure allows you store such a relation</a:t>
            </a:r>
          </a:p>
        </p:txBody>
      </p:sp>
    </p:spTree>
    <p:extLst>
      <p:ext uri="{BB962C8B-B14F-4D97-AF65-F5344CB8AC3E}">
        <p14:creationId xmlns:p14="http://schemas.microsoft.com/office/powerpoint/2010/main" val="7003224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Tree structure</a:t>
            </a:r>
          </a:p>
          <a:p>
            <a:pPr lvl="1"/>
            <a:r>
              <a:rPr lang="en-US" altLang="zh-CN" dirty="0"/>
              <a:t>Terminology </a:t>
            </a:r>
          </a:p>
          <a:p>
            <a:r>
              <a:rPr lang="en-US" altLang="zh-CN" dirty="0"/>
              <a:t>Implementation</a:t>
            </a:r>
          </a:p>
          <a:p>
            <a:pPr lvl="1"/>
            <a:r>
              <a:rPr lang="en-US" altLang="zh-CN" dirty="0"/>
              <a:t>Children in a list</a:t>
            </a:r>
          </a:p>
          <a:p>
            <a:r>
              <a:rPr lang="en-US" altLang="zh-CN" dirty="0"/>
              <a:t>Tree traversal</a:t>
            </a:r>
          </a:p>
          <a:p>
            <a:pPr lvl="1"/>
            <a:r>
              <a:rPr lang="en-US" altLang="zh-CN" dirty="0"/>
              <a:t>BFS, using queue</a:t>
            </a:r>
          </a:p>
          <a:p>
            <a:pPr lvl="1"/>
            <a:r>
              <a:rPr lang="en-US" altLang="zh-CN" dirty="0"/>
              <a:t>DFS, using recursion or stack</a:t>
            </a:r>
          </a:p>
          <a:p>
            <a:pPr lvl="1"/>
            <a:r>
              <a:rPr lang="en-US" altLang="zh-CN" dirty="0"/>
              <a:t>MCTS</a:t>
            </a:r>
          </a:p>
          <a:p>
            <a:r>
              <a:rPr lang="en-US" altLang="zh-CN" dirty="0"/>
              <a:t>Forest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3520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dwharder\Desktop\v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917700"/>
            <a:ext cx="5759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2800">
                <a:latin typeface="Arial" charset="0"/>
                <a:cs typeface="Arial" charset="0"/>
              </a:rPr>
              <a:t>Terminology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1741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Paths of length </a:t>
            </a:r>
            <a:r>
              <a:rPr lang="en-CA" altLang="en-US" dirty="0">
                <a:solidFill>
                  <a:srgbClr val="FFCC00"/>
                </a:solidFill>
                <a:latin typeface="Arial" charset="0"/>
                <a:cs typeface="Arial" charset="0"/>
              </a:rPr>
              <a:t>10 (11 nodes) </a:t>
            </a:r>
            <a:r>
              <a:rPr lang="en-CA" altLang="en-US" dirty="0">
                <a:latin typeface="Arial" charset="0"/>
                <a:cs typeface="Arial" charset="0"/>
              </a:rPr>
              <a:t>and </a:t>
            </a:r>
            <a: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4 (5 nodes) 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10800000">
            <a:off x="3465513" y="2762250"/>
            <a:ext cx="3455987" cy="720725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>
            <a:off x="6149976" y="3790950"/>
            <a:ext cx="963612" cy="661987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5" name="TextBox 9"/>
          <p:cNvSpPr txBox="1">
            <a:spLocks noChangeArrowheads="1"/>
          </p:cNvSpPr>
          <p:nvPr/>
        </p:nvSpPr>
        <p:spPr bwMode="auto">
          <a:xfrm>
            <a:off x="6889750" y="3324225"/>
            <a:ext cx="2184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/>
              <a:t>Start of these paths</a:t>
            </a:r>
          </a:p>
        </p:txBody>
      </p:sp>
      <p:sp>
        <p:nvSpPr>
          <p:cNvPr id="17416" name="TextBox 10"/>
          <p:cNvSpPr txBox="1">
            <a:spLocks noChangeArrowheads="1"/>
          </p:cNvSpPr>
          <p:nvPr/>
        </p:nvSpPr>
        <p:spPr bwMode="auto">
          <a:xfrm>
            <a:off x="1042988" y="5435600"/>
            <a:ext cx="210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/>
              <a:t>End of these paths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059113" y="5205413"/>
            <a:ext cx="941387" cy="377825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059113" y="5641975"/>
            <a:ext cx="2233612" cy="1588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86C3F22-3AB5-4BAB-9F06-133FCC8BA7DC}"/>
              </a:ext>
            </a:extLst>
          </p:cNvPr>
          <p:cNvSpPr/>
          <p:nvPr/>
        </p:nvSpPr>
        <p:spPr>
          <a:xfrm>
            <a:off x="4211960" y="2552862"/>
            <a:ext cx="2232248" cy="3600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73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3143250"/>
            <a:ext cx="3902075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each node in a tree, there exists a unique path from the root node to that node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length of this path is the </a:t>
            </a:r>
            <a:r>
              <a:rPr lang="en-US" altLang="en-US" i="1" dirty="0">
                <a:latin typeface="Arial" charset="0"/>
                <a:cs typeface="Arial" charset="0"/>
              </a:rPr>
              <a:t>depth</a:t>
            </a:r>
            <a:r>
              <a:rPr lang="en-US" altLang="en-US" dirty="0">
                <a:latin typeface="Arial" charset="0"/>
                <a:cs typeface="Arial" charset="0"/>
              </a:rPr>
              <a:t> of the node, 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g</a:t>
            </a:r>
            <a:r>
              <a:rPr lang="en-US" altLang="en-US" dirty="0">
                <a:latin typeface="Arial" charset="0"/>
                <a:cs typeface="Arial" charset="0"/>
              </a:rPr>
              <a:t>.,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E has depth 2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L has depth 3</a:t>
            </a:r>
          </a:p>
        </p:txBody>
      </p:sp>
      <p:sp>
        <p:nvSpPr>
          <p:cNvPr id="18437" name="Freeform 5"/>
          <p:cNvSpPr>
            <a:spLocks/>
          </p:cNvSpPr>
          <p:nvPr/>
        </p:nvSpPr>
        <p:spPr bwMode="auto">
          <a:xfrm>
            <a:off x="4211638" y="5865813"/>
            <a:ext cx="4175125" cy="1587"/>
          </a:xfrm>
          <a:custGeom>
            <a:avLst/>
            <a:gdLst>
              <a:gd name="T0" fmla="*/ 0 w 2630"/>
              <a:gd name="T1" fmla="*/ 0 h 1"/>
              <a:gd name="T2" fmla="*/ 2147483647 w 2630"/>
              <a:gd name="T3" fmla="*/ 0 h 1"/>
              <a:gd name="T4" fmla="*/ 0 60000 65536"/>
              <a:gd name="T5" fmla="*/ 0 60000 65536"/>
              <a:gd name="T6" fmla="*/ 0 w 2630"/>
              <a:gd name="T7" fmla="*/ 0 h 1"/>
              <a:gd name="T8" fmla="*/ 2630 w 263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630" h="1">
                <a:moveTo>
                  <a:pt x="0" y="0"/>
                </a:moveTo>
                <a:lnTo>
                  <a:pt x="263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>
            <a:off x="4283075" y="5014913"/>
            <a:ext cx="43926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0145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3" descr="C:\Users\dwharder\Desktop\v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917700"/>
            <a:ext cx="5759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280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946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Nodes of depth up to 17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149600" y="6119813"/>
            <a:ext cx="22637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054350" y="5386388"/>
            <a:ext cx="38893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568700" y="4189413"/>
            <a:ext cx="19129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4" name="TextBox 12"/>
          <p:cNvSpPr txBox="1">
            <a:spLocks noChangeArrowheads="1"/>
          </p:cNvSpPr>
          <p:nvPr/>
        </p:nvSpPr>
        <p:spPr bwMode="auto">
          <a:xfrm>
            <a:off x="3286125" y="4017963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/>
              <a:t>9</a:t>
            </a:r>
          </a:p>
        </p:txBody>
      </p:sp>
      <p:sp>
        <p:nvSpPr>
          <p:cNvPr id="19465" name="TextBox 13"/>
          <p:cNvSpPr txBox="1">
            <a:spLocks noChangeArrowheads="1"/>
          </p:cNvSpPr>
          <p:nvPr/>
        </p:nvSpPr>
        <p:spPr bwMode="auto">
          <a:xfrm>
            <a:off x="2646363" y="5207000"/>
            <a:ext cx="469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/>
              <a:t>14</a:t>
            </a:r>
          </a:p>
        </p:txBody>
      </p:sp>
      <p:sp>
        <p:nvSpPr>
          <p:cNvPr id="19466" name="TextBox 14"/>
          <p:cNvSpPr txBox="1">
            <a:spLocks noChangeArrowheads="1"/>
          </p:cNvSpPr>
          <p:nvPr/>
        </p:nvSpPr>
        <p:spPr bwMode="auto">
          <a:xfrm>
            <a:off x="2744788" y="5935663"/>
            <a:ext cx="469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/>
              <a:t>17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124075" y="2997200"/>
            <a:ext cx="19129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8" name="TextBox 16"/>
          <p:cNvSpPr txBox="1">
            <a:spLocks noChangeArrowheads="1"/>
          </p:cNvSpPr>
          <p:nvPr/>
        </p:nvSpPr>
        <p:spPr bwMode="auto">
          <a:xfrm>
            <a:off x="1835150" y="2816225"/>
            <a:ext cx="328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/>
              <a:t>4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014538" y="2043113"/>
            <a:ext cx="4968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70" name="TextBox 18"/>
          <p:cNvSpPr txBox="1">
            <a:spLocks noChangeArrowheads="1"/>
          </p:cNvSpPr>
          <p:nvPr/>
        </p:nvSpPr>
        <p:spPr bwMode="auto">
          <a:xfrm>
            <a:off x="1741488" y="1862138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F2EC03-45F9-4B87-9EF7-DD91ADFECED3}"/>
              </a:ext>
            </a:extLst>
          </p:cNvPr>
          <p:cNvSpPr/>
          <p:nvPr/>
        </p:nvSpPr>
        <p:spPr>
          <a:xfrm>
            <a:off x="4139952" y="2564904"/>
            <a:ext cx="2232248" cy="50405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39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</a:t>
            </a:r>
            <a:r>
              <a:rPr lang="en-US" altLang="en-US" i="1" dirty="0">
                <a:solidFill>
                  <a:srgbClr val="FF0000"/>
                </a:solidFill>
                <a:latin typeface="Arial" charset="0"/>
                <a:cs typeface="Arial" charset="0"/>
              </a:rPr>
              <a:t>height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of a tree is defined as the maximum depth of any node within the tree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height of a tree with one node is 0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Just the root node</a:t>
            </a:r>
            <a:endParaRPr lang="en-US" altLang="en-US" dirty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convenience, we define the height of the empty tree to be 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–1</a:t>
            </a:r>
          </a:p>
        </p:txBody>
      </p:sp>
    </p:spTree>
    <p:extLst>
      <p:ext uri="{BB962C8B-B14F-4D97-AF65-F5344CB8AC3E}">
        <p14:creationId xmlns:p14="http://schemas.microsoft.com/office/powerpoint/2010/main" val="463213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" descr="C:\Users\dwharder\Desktop\v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917700"/>
            <a:ext cx="5759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280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2150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The height of this tree is 17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68313" y="6119813"/>
            <a:ext cx="49672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0" name="TextBox 14"/>
          <p:cNvSpPr txBox="1">
            <a:spLocks noChangeArrowheads="1"/>
          </p:cNvSpPr>
          <p:nvPr/>
        </p:nvSpPr>
        <p:spPr bwMode="auto">
          <a:xfrm>
            <a:off x="525463" y="3933825"/>
            <a:ext cx="469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/>
              <a:t>17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539750" y="2047875"/>
            <a:ext cx="20161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-1260475" y="4076700"/>
            <a:ext cx="4032250" cy="0"/>
          </a:xfrm>
          <a:prstGeom prst="line">
            <a:avLst/>
          </a:prstGeom>
          <a:ln w="285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16FCAF7-5489-480F-8637-736B511DCB23}"/>
              </a:ext>
            </a:extLst>
          </p:cNvPr>
          <p:cNvSpPr/>
          <p:nvPr/>
        </p:nvSpPr>
        <p:spPr>
          <a:xfrm>
            <a:off x="4211960" y="2552862"/>
            <a:ext cx="2232248" cy="3600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57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Ancestor of node n: any node y on the (unique) path from root r to node n is an ancestor of node n. </a:t>
            </a:r>
          </a:p>
          <a:p>
            <a:pPr>
              <a:buFont typeface="Arial" charset="0"/>
              <a:buNone/>
            </a:pPr>
            <a:r>
              <a:rPr lang="en-US" altLang="en-US" sz="1800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Descendent of node n: any node y for which n is an ancestor of y.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Thus, a node is both an ancestor and a descendant of itself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can add the adjective </a:t>
            </a:r>
            <a:r>
              <a:rPr lang="en-US" altLang="en-US" i="1" dirty="0">
                <a:latin typeface="Arial" charset="0"/>
                <a:cs typeface="Arial" charset="0"/>
              </a:rPr>
              <a:t>strict</a:t>
            </a:r>
            <a:r>
              <a:rPr lang="en-US" altLang="en-US" dirty="0">
                <a:latin typeface="Arial" charset="0"/>
                <a:cs typeface="Arial" charset="0"/>
              </a:rPr>
              <a:t> to exclude equality: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a</a:t>
            </a:r>
            <a:r>
              <a:rPr lang="en-US" altLang="en-US" dirty="0">
                <a:latin typeface="Arial" charset="0"/>
                <a:cs typeface="Arial" charset="0"/>
              </a:rPr>
              <a:t> is a </a:t>
            </a:r>
            <a:r>
              <a:rPr lang="en-US" altLang="en-US" i="1" dirty="0">
                <a:latin typeface="Arial" charset="0"/>
                <a:cs typeface="Arial" charset="0"/>
              </a:rPr>
              <a:t>strict descendant</a:t>
            </a:r>
            <a:r>
              <a:rPr lang="en-US" altLang="en-US" dirty="0">
                <a:latin typeface="Arial" charset="0"/>
                <a:cs typeface="Arial" charset="0"/>
              </a:rPr>
              <a:t> of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b</a:t>
            </a:r>
            <a:r>
              <a:rPr lang="en-US" altLang="en-US" dirty="0">
                <a:latin typeface="Arial" charset="0"/>
                <a:cs typeface="Arial" charset="0"/>
              </a:rPr>
              <a:t> if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a</a:t>
            </a:r>
            <a:r>
              <a:rPr lang="en-US" altLang="en-US" dirty="0">
                <a:latin typeface="Arial" charset="0"/>
                <a:cs typeface="Arial" charset="0"/>
              </a:rPr>
              <a:t> is a descendant of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b</a:t>
            </a:r>
            <a:r>
              <a:rPr lang="en-US" altLang="en-US" dirty="0">
                <a:latin typeface="Arial" charset="0"/>
                <a:cs typeface="Arial" charset="0"/>
              </a:rPr>
              <a:t> but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a ≠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b</a:t>
            </a: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root node is an ancestor of all nodes</a:t>
            </a:r>
          </a:p>
        </p:txBody>
      </p:sp>
    </p:spTree>
    <p:extLst>
      <p:ext uri="{BB962C8B-B14F-4D97-AF65-F5344CB8AC3E}">
        <p14:creationId xmlns:p14="http://schemas.microsoft.com/office/powerpoint/2010/main" val="1375189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descendants of node B are B, C, D, E, F, and G: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ancestors of node I are I, H, and A:</a:t>
            </a:r>
          </a:p>
        </p:txBody>
      </p:sp>
      <p:pic>
        <p:nvPicPr>
          <p:cNvPr id="23556" name="Picture 4" descr="b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4214813"/>
            <a:ext cx="2376487" cy="174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 descr="b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000250"/>
            <a:ext cx="2376487" cy="17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4260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dwharder\Desktop\v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917700"/>
            <a:ext cx="5759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2800" dirty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2458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All descendants (including itself) of the indicated node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5400000">
            <a:off x="5314157" y="3523456"/>
            <a:ext cx="647700" cy="576263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6BC431E-5499-45F4-953B-29EEF18E2F99}"/>
              </a:ext>
            </a:extLst>
          </p:cNvPr>
          <p:cNvSpPr/>
          <p:nvPr/>
        </p:nvSpPr>
        <p:spPr>
          <a:xfrm>
            <a:off x="4211960" y="2552862"/>
            <a:ext cx="2232248" cy="3600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08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Tree structure</a:t>
            </a:r>
          </a:p>
          <a:p>
            <a:r>
              <a:rPr lang="en-US" altLang="zh-CN" dirty="0"/>
              <a:t>Implementation</a:t>
            </a:r>
          </a:p>
          <a:p>
            <a:r>
              <a:rPr lang="en-US" altLang="zh-CN" dirty="0"/>
              <a:t>Tree traversal</a:t>
            </a:r>
          </a:p>
          <a:p>
            <a:r>
              <a:rPr lang="en-US" altLang="en-CA" dirty="0">
                <a:sym typeface="+mn-ea"/>
              </a:rPr>
              <a:t>Monte Carlo tree search</a:t>
            </a:r>
            <a:endParaRPr lang="en-US" altLang="zh-CN" dirty="0"/>
          </a:p>
          <a:p>
            <a:r>
              <a:rPr lang="en-US" altLang="zh-CN" dirty="0"/>
              <a:t>Forest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1984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dwharder\Desktop\v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917700"/>
            <a:ext cx="5759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280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256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All ancestors (including itself) of the indicated node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>
            <a:off x="5314157" y="3523456"/>
            <a:ext cx="647700" cy="576263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E7E518-C8D0-4C97-B8DA-307D0325FD9C}"/>
              </a:ext>
            </a:extLst>
          </p:cNvPr>
          <p:cNvSpPr/>
          <p:nvPr/>
        </p:nvSpPr>
        <p:spPr>
          <a:xfrm>
            <a:off x="4211960" y="2552862"/>
            <a:ext cx="2232248" cy="3600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18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recursive definition </a:t>
            </a:r>
            <a:r>
              <a:rPr lang="en-US" altLang="en-US" dirty="0">
                <a:latin typeface="Arial" charset="0"/>
                <a:cs typeface="Arial" charset="0"/>
              </a:rPr>
              <a:t>of a tree: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degree-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 node is a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node with degree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is a tree if it has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children and all of its children are disjoint trees (</a:t>
            </a:r>
            <a:r>
              <a:rPr lang="en-US" altLang="en-US" i="1" dirty="0">
                <a:latin typeface="Arial" charset="0"/>
                <a:cs typeface="Arial" charset="0"/>
              </a:rPr>
              <a:t>i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., with no intersecting nodes)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Given any node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a</a:t>
            </a:r>
            <a:r>
              <a:rPr lang="en-US" altLang="en-US" dirty="0">
                <a:latin typeface="Arial" charset="0"/>
                <a:cs typeface="Arial" charset="0"/>
              </a:rPr>
              <a:t> within a tree, 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the collection of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a</a:t>
            </a:r>
            <a:r>
              <a:rPr lang="en-US" altLang="en-US" dirty="0">
                <a:latin typeface="Arial" charset="0"/>
                <a:cs typeface="Arial" charset="0"/>
              </a:rPr>
              <a:t> and all of its 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descendants is said to be a 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i="1" dirty="0">
                <a:latin typeface="Arial" charset="0"/>
                <a:cs typeface="Arial" charset="0"/>
              </a:rPr>
              <a:t>subtree of the tree with root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a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26628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501008"/>
            <a:ext cx="316865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9641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latin typeface="Arial" charset="0"/>
                <a:cs typeface="Arial" charset="0"/>
              </a:rPr>
              <a:t>Example: XHTML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XML of XHTML has a tree structure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1800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Consider the following XHTML document</a:t>
            </a:r>
            <a:endParaRPr lang="en-US" altLang="en-US" sz="32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&lt;head&gt;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&lt;title&gt;Hello World!&lt;/title&gt;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&lt;/head&gt;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&lt;body&gt;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altLang="en-US" sz="14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&lt;h1&gt;This is a &lt;u&gt;Heading&lt;/u&gt;&lt;/h1&gt;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   &lt;p&gt;This is a paragraph with some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   &lt;u&gt;underlined&lt;/u&gt; text.&lt;/p&gt;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&lt;/body&gt;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&lt;/html&gt;</a:t>
            </a:r>
            <a:endParaRPr lang="en-US" alt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 flipH="1">
            <a:off x="2627313" y="3436441"/>
            <a:ext cx="3384550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01" name="Text Box 6"/>
          <p:cNvSpPr txBox="1">
            <a:spLocks noChangeArrowheads="1"/>
          </p:cNvSpPr>
          <p:nvPr/>
        </p:nvSpPr>
        <p:spPr bwMode="auto">
          <a:xfrm>
            <a:off x="5997575" y="3212604"/>
            <a:ext cx="996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heading</a:t>
            </a:r>
          </a:p>
        </p:txBody>
      </p:sp>
      <p:sp>
        <p:nvSpPr>
          <p:cNvPr id="29702" name="Line 7"/>
          <p:cNvSpPr>
            <a:spLocks noChangeShapeType="1"/>
          </p:cNvSpPr>
          <p:nvPr/>
        </p:nvSpPr>
        <p:spPr bwMode="auto">
          <a:xfrm flipV="1">
            <a:off x="3510754" y="4657228"/>
            <a:ext cx="222626" cy="53657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03" name="Line 8"/>
          <p:cNvSpPr>
            <a:spLocks noChangeShapeType="1"/>
          </p:cNvSpPr>
          <p:nvPr/>
        </p:nvSpPr>
        <p:spPr bwMode="auto">
          <a:xfrm flipH="1">
            <a:off x="5326063" y="3507879"/>
            <a:ext cx="720725" cy="504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04" name="Line 9"/>
          <p:cNvSpPr>
            <a:spLocks noChangeShapeType="1"/>
          </p:cNvSpPr>
          <p:nvPr/>
        </p:nvSpPr>
        <p:spPr bwMode="auto">
          <a:xfrm flipH="1" flipV="1">
            <a:off x="2484436" y="4657228"/>
            <a:ext cx="892969" cy="53657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05" name="Text Box 10"/>
          <p:cNvSpPr txBox="1">
            <a:spLocks noChangeArrowheads="1"/>
          </p:cNvSpPr>
          <p:nvPr/>
        </p:nvSpPr>
        <p:spPr bwMode="auto">
          <a:xfrm>
            <a:off x="3010694" y="5193804"/>
            <a:ext cx="1301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underlining</a:t>
            </a:r>
          </a:p>
        </p:txBody>
      </p:sp>
      <p:sp>
        <p:nvSpPr>
          <p:cNvPr id="29706" name="Line 11"/>
          <p:cNvSpPr>
            <a:spLocks noChangeShapeType="1"/>
          </p:cNvSpPr>
          <p:nvPr/>
        </p:nvSpPr>
        <p:spPr bwMode="auto">
          <a:xfrm flipH="1" flipV="1">
            <a:off x="4838702" y="4762325"/>
            <a:ext cx="597394" cy="52372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07" name="Line 12"/>
          <p:cNvSpPr>
            <a:spLocks noChangeShapeType="1"/>
          </p:cNvSpPr>
          <p:nvPr/>
        </p:nvSpPr>
        <p:spPr bwMode="auto">
          <a:xfrm flipH="1" flipV="1">
            <a:off x="2470150" y="4444181"/>
            <a:ext cx="2749922" cy="84186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08" name="Text Box 13"/>
          <p:cNvSpPr txBox="1">
            <a:spLocks noChangeArrowheads="1"/>
          </p:cNvSpPr>
          <p:nvPr/>
        </p:nvSpPr>
        <p:spPr bwMode="auto">
          <a:xfrm>
            <a:off x="5099844" y="5286047"/>
            <a:ext cx="1225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paragraph</a:t>
            </a:r>
          </a:p>
        </p:txBody>
      </p:sp>
      <p:sp>
        <p:nvSpPr>
          <p:cNvPr id="29709" name="Text Box 14"/>
          <p:cNvSpPr txBox="1">
            <a:spLocks noChangeArrowheads="1"/>
          </p:cNvSpPr>
          <p:nvPr/>
        </p:nvSpPr>
        <p:spPr bwMode="auto">
          <a:xfrm>
            <a:off x="323850" y="4290516"/>
            <a:ext cx="1504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body of page</a:t>
            </a:r>
          </a:p>
        </p:txBody>
      </p:sp>
      <p:sp>
        <p:nvSpPr>
          <p:cNvPr id="29710" name="Line 15"/>
          <p:cNvSpPr>
            <a:spLocks noChangeShapeType="1"/>
          </p:cNvSpPr>
          <p:nvPr/>
        </p:nvSpPr>
        <p:spPr bwMode="auto">
          <a:xfrm flipV="1">
            <a:off x="1309688" y="3899991"/>
            <a:ext cx="504825" cy="5032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11" name="Line 16"/>
          <p:cNvSpPr>
            <a:spLocks noChangeShapeType="1"/>
          </p:cNvSpPr>
          <p:nvPr/>
        </p:nvSpPr>
        <p:spPr bwMode="auto">
          <a:xfrm>
            <a:off x="1309688" y="4619129"/>
            <a:ext cx="504825" cy="504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12" name="Line 17"/>
          <p:cNvSpPr>
            <a:spLocks noChangeShapeType="1"/>
          </p:cNvSpPr>
          <p:nvPr/>
        </p:nvSpPr>
        <p:spPr bwMode="auto">
          <a:xfrm flipH="1">
            <a:off x="2713038" y="2788741"/>
            <a:ext cx="2363787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13" name="Text Box 18"/>
          <p:cNvSpPr txBox="1">
            <a:spLocks noChangeArrowheads="1"/>
          </p:cNvSpPr>
          <p:nvPr/>
        </p:nvSpPr>
        <p:spPr bwMode="auto">
          <a:xfrm>
            <a:off x="5040313" y="2564904"/>
            <a:ext cx="539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hlink"/>
                </a:solidFill>
              </a:rPr>
              <a:t>title</a:t>
            </a:r>
          </a:p>
        </p:txBody>
      </p:sp>
      <p:sp>
        <p:nvSpPr>
          <p:cNvPr id="29714" name="Line 19"/>
          <p:cNvSpPr>
            <a:spLocks noChangeShapeType="1"/>
          </p:cNvSpPr>
          <p:nvPr/>
        </p:nvSpPr>
        <p:spPr bwMode="auto">
          <a:xfrm flipH="1">
            <a:off x="4605338" y="2860179"/>
            <a:ext cx="504825" cy="3603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806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animBg="1"/>
      <p:bldP spid="29701" grpId="0"/>
      <p:bldP spid="29702" grpId="0" animBg="1"/>
      <p:bldP spid="29703" grpId="0" animBg="1"/>
      <p:bldP spid="29704" grpId="0" animBg="1"/>
      <p:bldP spid="29705" grpId="0"/>
      <p:bldP spid="29706" grpId="0" animBg="1"/>
      <p:bldP spid="29707" grpId="0" animBg="1"/>
      <p:bldP spid="29708" grpId="0"/>
      <p:bldP spid="29709" grpId="0"/>
      <p:bldP spid="29710" grpId="0" animBg="1"/>
      <p:bldP spid="29711" grpId="0" animBg="1"/>
      <p:bldP spid="29712" grpId="0" animBg="1"/>
      <p:bldP spid="29713" grpId="0"/>
      <p:bldP spid="297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5" descr="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149080"/>
            <a:ext cx="6369050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latin typeface="Arial" charset="0"/>
                <a:cs typeface="Arial" charset="0"/>
              </a:rPr>
              <a:t>Example: XHTML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The nested tags define a tree rooted at the HTML tag</a:t>
            </a:r>
            <a:endParaRPr lang="en-US" altLang="en-US" sz="24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&lt;html&gt;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    &lt;head&gt;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        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&lt;title&gt;Hello World!&lt;/title&gt;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    &lt;/head&gt;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    &lt;body&gt;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        </a:t>
            </a:r>
            <a:r>
              <a:rPr lang="en-US" altLang="en-US" sz="14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&lt;h1&gt;This is a &lt;u&gt;Heading&lt;/u&gt;&lt;/h1&gt;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        &lt;p&gt;This is a paragraph with some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        &lt;u&gt;underlined&lt;/u&gt; text.&lt;/p&gt;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    &lt;/body&gt;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&lt;/html&gt;</a:t>
            </a:r>
          </a:p>
        </p:txBody>
      </p:sp>
    </p:spTree>
    <p:extLst>
      <p:ext uri="{BB962C8B-B14F-4D97-AF65-F5344CB8AC3E}">
        <p14:creationId xmlns:p14="http://schemas.microsoft.com/office/powerpoint/2010/main" val="1458718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latin typeface="Arial" charset="0"/>
                <a:cs typeface="Arial" charset="0"/>
              </a:rPr>
              <a:t>Example: XML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 general, any XML can be represented as a tree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All XML tools make use of this feature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Parsers convert XML into an internal tree structure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XML transformation languages manipulate the tree structure</a:t>
            </a:r>
          </a:p>
          <a:p>
            <a:pPr lvl="2"/>
            <a:r>
              <a:rPr lang="en-US" altLang="en-US" i="1">
                <a:latin typeface="Arial" charset="0"/>
                <a:cs typeface="Arial" charset="0"/>
              </a:rPr>
              <a:t>E</a:t>
            </a:r>
            <a:r>
              <a:rPr lang="en-US" altLang="en-US">
                <a:latin typeface="Arial" charset="0"/>
                <a:cs typeface="Arial" charset="0"/>
              </a:rPr>
              <a:t>.</a:t>
            </a:r>
            <a:r>
              <a:rPr lang="en-US" altLang="en-US" i="1">
                <a:latin typeface="Arial" charset="0"/>
                <a:cs typeface="Arial" charset="0"/>
              </a:rPr>
              <a:t>g</a:t>
            </a:r>
            <a:r>
              <a:rPr lang="en-US" altLang="en-US">
                <a:latin typeface="Arial" charset="0"/>
                <a:cs typeface="Arial" charset="0"/>
              </a:rPr>
              <a:t>., XMLT</a:t>
            </a:r>
          </a:p>
        </p:txBody>
      </p:sp>
    </p:spTree>
    <p:extLst>
      <p:ext uri="{BB962C8B-B14F-4D97-AF65-F5344CB8AC3E}">
        <p14:creationId xmlns:p14="http://schemas.microsoft.com/office/powerpoint/2010/main" val="1374346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Tree structure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Implementation</a:t>
            </a:r>
          </a:p>
          <a:p>
            <a:r>
              <a:rPr lang="en-US" altLang="zh-CN" dirty="0"/>
              <a:t>Tree traversal</a:t>
            </a:r>
          </a:p>
          <a:p>
            <a:r>
              <a:rPr lang="en-US" altLang="en-CA" dirty="0">
                <a:sym typeface="+mn-ea"/>
              </a:rPr>
              <a:t>Monte Carlo tree </a:t>
            </a:r>
            <a:r>
              <a:rPr lang="en-US" altLang="zh-CN" dirty="0">
                <a:sym typeface="+mn-ea"/>
              </a:rPr>
              <a:t>s</a:t>
            </a:r>
            <a:r>
              <a:rPr lang="en-US" altLang="en-CA" dirty="0">
                <a:sym typeface="+mn-ea"/>
              </a:rPr>
              <a:t>earch</a:t>
            </a:r>
            <a:endParaRPr lang="en-US" altLang="zh-CN" dirty="0"/>
          </a:p>
          <a:p>
            <a:r>
              <a:rPr lang="en-US" altLang="zh-CN" dirty="0"/>
              <a:t>Forest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7983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5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6" y="2631282"/>
            <a:ext cx="3902075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General Trees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An abstract tree does not restrict the number of nodes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this tree, the degrees vary:</a:t>
            </a:r>
          </a:p>
        </p:txBody>
      </p:sp>
      <p:graphicFrame>
        <p:nvGraphicFramePr>
          <p:cNvPr id="3113" name="Group 41"/>
          <p:cNvGraphicFramePr>
            <a:graphicFrameLocks noGrp="1"/>
          </p:cNvGraphicFramePr>
          <p:nvPr/>
        </p:nvGraphicFramePr>
        <p:xfrm>
          <a:off x="827088" y="3103563"/>
          <a:ext cx="3384550" cy="1981200"/>
        </p:xfrm>
        <a:graphic>
          <a:graphicData uri="http://schemas.openxmlformats.org/drawingml/2006/table">
            <a:tbl>
              <a:tblPr/>
              <a:tblGrid>
                <a:gridCol w="1152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Degree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Nodes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D, F, G, J, K, L, M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B, E, H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269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Operations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2000" dirty="0">
                <a:latin typeface="Arial" charset="0"/>
                <a:cs typeface="Arial" charset="0"/>
              </a:rPr>
              <a:t>	Operations on a tree include:</a:t>
            </a:r>
          </a:p>
          <a:p>
            <a:pPr lvl="1"/>
            <a:r>
              <a:rPr lang="en-US" altLang="en-US" sz="1800" dirty="0">
                <a:latin typeface="Arial" charset="0"/>
                <a:cs typeface="Arial" charset="0"/>
              </a:rPr>
              <a:t>Accessing the root:</a:t>
            </a:r>
          </a:p>
          <a:p>
            <a:pPr lvl="1"/>
            <a:r>
              <a:rPr lang="en-US" altLang="en-US" sz="1800" dirty="0">
                <a:latin typeface="Arial" charset="0"/>
                <a:cs typeface="Arial" charset="0"/>
              </a:rPr>
              <a:t>Given an object in the container:</a:t>
            </a:r>
          </a:p>
          <a:p>
            <a:pPr lvl="2"/>
            <a:r>
              <a:rPr lang="en-US" altLang="en-US" sz="1600" dirty="0">
                <a:latin typeface="Arial" charset="0"/>
                <a:cs typeface="Arial" charset="0"/>
              </a:rPr>
              <a:t>Access the parent of the current object</a:t>
            </a:r>
          </a:p>
          <a:p>
            <a:pPr lvl="2"/>
            <a:r>
              <a:rPr lang="en-US" altLang="en-US" sz="1600" dirty="0">
                <a:latin typeface="Arial" charset="0"/>
                <a:cs typeface="Arial" charset="0"/>
              </a:rPr>
              <a:t>Find the degree of the current object</a:t>
            </a:r>
          </a:p>
          <a:p>
            <a:pPr lvl="2"/>
            <a:r>
              <a:rPr lang="en-US" altLang="en-US" sz="1600" dirty="0">
                <a:latin typeface="Arial" charset="0"/>
                <a:cs typeface="Arial" charset="0"/>
              </a:rPr>
              <a:t>Get a reference to a child,</a:t>
            </a:r>
          </a:p>
          <a:p>
            <a:pPr lvl="2"/>
            <a:r>
              <a:rPr lang="en-US" altLang="en-US" sz="1600" dirty="0">
                <a:latin typeface="Arial" charset="0"/>
                <a:cs typeface="Arial" charset="0"/>
              </a:rPr>
              <a:t>Attach a new sub-tree to the current object</a:t>
            </a:r>
          </a:p>
          <a:p>
            <a:pPr lvl="2"/>
            <a:r>
              <a:rPr lang="en-US" altLang="en-US" sz="1600" dirty="0">
                <a:latin typeface="Arial" charset="0"/>
                <a:cs typeface="Arial" charset="0"/>
              </a:rPr>
              <a:t>Detach this tree from its parent</a:t>
            </a:r>
          </a:p>
        </p:txBody>
      </p:sp>
    </p:spTree>
    <p:extLst>
      <p:ext uri="{BB962C8B-B14F-4D97-AF65-F5344CB8AC3E}">
        <p14:creationId xmlns:p14="http://schemas.microsoft.com/office/powerpoint/2010/main" val="1743046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We can implement a general tree by using a class which: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Stores an element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Stores the children in a list</a:t>
            </a:r>
          </a:p>
        </p:txBody>
      </p:sp>
    </p:spTree>
    <p:extLst>
      <p:ext uri="{BB962C8B-B14F-4D97-AF65-F5344CB8AC3E}">
        <p14:creationId xmlns:p14="http://schemas.microsoft.com/office/powerpoint/2010/main" val="3311152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7638"/>
            <a:ext cx="8229600" cy="4963690"/>
          </a:xfrm>
        </p:spPr>
        <p:txBody>
          <a:bodyPr>
            <a:normAutofit/>
          </a:bodyPr>
          <a:lstStyle/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template &lt;typename Type&gt;</a:t>
            </a:r>
            <a:endParaRPr lang="en-CA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{</a:t>
            </a:r>
            <a:endParaRPr lang="en-CA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private:</a:t>
            </a:r>
            <a:endParaRPr lang="en-CA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    Type element;</a:t>
            </a:r>
            <a:endParaRPr lang="en-CA" altLang="en-US" sz="1200" dirty="0">
              <a:solidFill>
                <a:srgbClr val="C00000"/>
              </a:solidFill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*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parent_node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2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Single_list</a:t>
            </a:r>
            <a:r>
              <a:rPr lang="en-US" altLang="en-US" sz="12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12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2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*&gt; children;</a:t>
            </a:r>
            <a:endParaRPr lang="en-CA" altLang="en-US" sz="1200" dirty="0">
              <a:solidFill>
                <a:srgbClr val="C00000"/>
              </a:solidFill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 </a:t>
            </a:r>
            <a:endParaRPr lang="en-CA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public:</a:t>
            </a:r>
            <a:endParaRPr lang="en-CA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Type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&amp; = Type(),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* =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nullptr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);</a:t>
            </a:r>
            <a:endParaRPr lang="en-CA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 </a:t>
            </a:r>
            <a:endParaRPr lang="en-CA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Type retrieve()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*parent()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degree()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is_root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()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is_leaf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()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*child(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n )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 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height()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endParaRPr lang="en-US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void insert( Type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&amp; );</a:t>
            </a:r>
            <a:endParaRPr lang="en-CA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void attach(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* );</a:t>
            </a:r>
            <a:endParaRPr lang="en-CA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void detach();</a:t>
            </a:r>
            <a:endParaRPr lang="en-CA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};</a:t>
            </a:r>
            <a:endParaRPr lang="en-CA" altLang="en-US" sz="12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95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latin typeface="Arial" charset="0"/>
                <a:cs typeface="Arial" charset="0"/>
              </a:rPr>
              <a:t>Trees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rooted tree data structure stores information in </a:t>
            </a:r>
            <a:r>
              <a:rPr lang="en-US" altLang="en-US" i="1" dirty="0">
                <a:latin typeface="Arial" charset="0"/>
                <a:cs typeface="Arial" charset="0"/>
              </a:rPr>
              <a:t>nodes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There is a first node, or </a:t>
            </a:r>
            <a:r>
              <a:rPr lang="en-US" altLang="en-US" i="1" dirty="0">
                <a:latin typeface="Arial" charset="0"/>
                <a:cs typeface="Arial" charset="0"/>
              </a:rPr>
              <a:t>root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Each node has variable number of references to successors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Each node, other than the root, has exactly one node pointing to it</a:t>
            </a:r>
            <a:endParaRPr lang="en-US" altLang="en-US" i="1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7172" name="Picture 5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321050"/>
            <a:ext cx="3889375" cy="291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1B690B-3DC6-D043-98EA-E663CD4EE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740" y="4724718"/>
            <a:ext cx="13081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53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The tree with six nodes would be stored as follows:</a:t>
            </a:r>
          </a:p>
        </p:txBody>
      </p:sp>
      <p:pic>
        <p:nvPicPr>
          <p:cNvPr id="10244" name="Picture 4" descr="C:\Users\dwharder\Desktop\simptre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060575"/>
            <a:ext cx="6911975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5460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 altLang="en-US" sz="1800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Much of the functionality is similar to that of the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Single_list</a:t>
            </a:r>
            <a:r>
              <a:rPr lang="en-US" altLang="en-US" dirty="0">
                <a:latin typeface="Arial" charset="0"/>
                <a:cs typeface="Arial" charset="0"/>
              </a:rPr>
              <a:t> class:</a:t>
            </a:r>
          </a:p>
          <a:p>
            <a:pPr lvl="2">
              <a:buFont typeface="Arial" charset="0"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Type&gt;</a:t>
            </a:r>
          </a:p>
          <a:p>
            <a:pPr lvl="2">
              <a:buFont typeface="Arial" charset="0"/>
              <a:buNone/>
            </a:pP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 Type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*p ):</a:t>
            </a: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element(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),</a:t>
            </a:r>
          </a:p>
          <a:p>
            <a:pPr lvl="2">
              <a:buFont typeface="Arial" charset="0"/>
              <a:buNone/>
            </a:pP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parent_node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 p ) {</a:t>
            </a: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// Empty constructor</a:t>
            </a: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 typeface="Arial" charset="0"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Type&gt;</a:t>
            </a: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Type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&lt;Type&gt;::retrieve()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return element;</a:t>
            </a: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 typeface="Arial" charset="0"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Type&gt;</a:t>
            </a:r>
          </a:p>
          <a:p>
            <a:pPr lvl="2">
              <a:buFont typeface="Arial" charset="0"/>
              <a:buNone/>
            </a:pP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 *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&lt;Type&gt;::parent()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parent_node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1620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Much of the functionality is similar to that of the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Single_list</a:t>
            </a:r>
            <a:r>
              <a:rPr lang="en-US" altLang="en-US" dirty="0">
                <a:latin typeface="Arial" charset="0"/>
                <a:cs typeface="Arial" charset="0"/>
              </a:rPr>
              <a:t> class:</a:t>
            </a:r>
          </a:p>
          <a:p>
            <a:pPr lvl="2">
              <a:buFont typeface="Arial" charset="0"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Type&gt;</a:t>
            </a: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bool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is_root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return ( parent() ==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nullptr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 typeface="Arial" charset="0"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Type&gt;</a:t>
            </a:r>
          </a:p>
          <a:p>
            <a:pPr lvl="2">
              <a:buFont typeface="Arial" charset="0"/>
              <a:buNone/>
            </a:pP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&lt;Type&gt;::degree()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children.size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 typeface="Arial" charset="0"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Type&gt;</a:t>
            </a: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bool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is_leaf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return ( degree() == 0 );</a:t>
            </a:r>
          </a:p>
          <a:p>
            <a:pPr lvl="2">
              <a:buFont typeface="Arial" charset="0"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7041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Accessing the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child requires a for loop (</a:t>
            </a:r>
            <a:r>
              <a:rPr lang="en-US" altLang="en-US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):</a:t>
            </a:r>
            <a:endParaRPr lang="en-US" altLang="en-US" sz="1600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z="16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template &lt;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Simple_tree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 *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Simple_tree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&lt;Type&gt;::child(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n )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if ( n &lt; 0 || n &gt;= degree()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    return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}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 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Single_node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Simple_tree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*&gt; *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ptr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=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children.head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 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for 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= 1;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&lt; n; ++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   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ptr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=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ptr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-&gt;next();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}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 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return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ptr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-&gt;retrieve();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}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181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Attaching a new object to become a child is similar to a linked list:</a:t>
            </a:r>
            <a:endParaRPr lang="en-US" altLang="en-US" sz="1600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z="1600" dirty="0">
              <a:latin typeface="Arial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void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Simple_tree</a:t>
            </a:r>
            <a:r>
              <a:rPr lang="en-US" altLang="en-US" dirty="0">
                <a:latin typeface="Consolas" pitchFamily="49" charset="0"/>
                <a:cs typeface="Arial" charset="0"/>
              </a:rPr>
              <a:t>&lt;Type&gt;::attach( Type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dirty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   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children.push_back</a:t>
            </a:r>
            <a:r>
              <a:rPr lang="en-US" altLang="en-US" dirty="0">
                <a:latin typeface="Consolas" pitchFamily="49" charset="0"/>
                <a:cs typeface="Arial" charset="0"/>
              </a:rPr>
              <a:t>( new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Simple_tree</a:t>
            </a:r>
            <a:r>
              <a:rPr lang="en-US" altLang="en-US" dirty="0">
                <a:latin typeface="Consolas" pitchFamily="49" charset="0"/>
                <a:cs typeface="Arial" charset="0"/>
              </a:rPr>
              <a:t>(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dirty="0">
                <a:latin typeface="Consolas" pitchFamily="49" charset="0"/>
                <a:cs typeface="Arial" charset="0"/>
              </a:rPr>
              <a:t>, this ) );</a:t>
            </a:r>
          </a:p>
          <a:p>
            <a:pPr lvl="2">
              <a:buFontTx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188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detach a tree from its parent: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it is already a root, do nothing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Otherwise, erase this object from the parent’s list of children and set the parent pointer to NULL </a:t>
            </a:r>
            <a:endParaRPr lang="en-US" altLang="en-US" sz="1600" dirty="0">
              <a:latin typeface="Arial" charset="0"/>
              <a:cs typeface="Arial" charset="0"/>
            </a:endParaRPr>
          </a:p>
          <a:p>
            <a:pPr lvl="2">
              <a:buFontTx/>
              <a:buNone/>
            </a:pPr>
            <a:endParaRPr lang="en-CA" altLang="en-US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template &lt;</a:t>
            </a:r>
            <a:r>
              <a:rPr lang="en-CA" altLang="en-US" dirty="0" err="1">
                <a:latin typeface="Consolas" pitchFamily="49" charset="0"/>
                <a:cs typeface="Arial" charset="0"/>
              </a:rPr>
              <a:t>typename</a:t>
            </a:r>
            <a:r>
              <a:rPr lang="en-CA" altLang="en-US" dirty="0">
                <a:latin typeface="Consolas" pitchFamily="49" charset="0"/>
                <a:cs typeface="Arial" charset="0"/>
              </a:rPr>
              <a:t> Type&gt;</a:t>
            </a: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void </a:t>
            </a:r>
            <a:r>
              <a:rPr lang="en-CA" altLang="en-US" dirty="0" err="1">
                <a:latin typeface="Consolas" pitchFamily="49" charset="0"/>
                <a:cs typeface="Arial" charset="0"/>
              </a:rPr>
              <a:t>Simple_tree</a:t>
            </a:r>
            <a:r>
              <a:rPr lang="en-CA" altLang="en-US" dirty="0">
                <a:latin typeface="Consolas" pitchFamily="49" charset="0"/>
                <a:cs typeface="Arial" charset="0"/>
              </a:rPr>
              <a:t>&lt;Type&gt;::detach() {</a:t>
            </a: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    if ( </a:t>
            </a:r>
            <a:r>
              <a:rPr lang="en-CA" altLang="en-US" dirty="0" err="1">
                <a:latin typeface="Consolas" pitchFamily="49" charset="0"/>
                <a:cs typeface="Arial" charset="0"/>
              </a:rPr>
              <a:t>is_root</a:t>
            </a:r>
            <a:r>
              <a:rPr lang="en-CA" altLang="en-US" dirty="0">
                <a:latin typeface="Consolas" pitchFamily="49" charset="0"/>
                <a:cs typeface="Arial" charset="0"/>
              </a:rPr>
              <a:t>() ) {</a:t>
            </a: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        return;</a:t>
            </a: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</a:pPr>
            <a:endParaRPr lang="en-CA" altLang="en-US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    parent()-&gt;</a:t>
            </a:r>
            <a:r>
              <a:rPr lang="en-CA" altLang="en-US" dirty="0" err="1">
                <a:latin typeface="Consolas" pitchFamily="49" charset="0"/>
                <a:cs typeface="Arial" charset="0"/>
              </a:rPr>
              <a:t>children.erase</a:t>
            </a:r>
            <a:r>
              <a:rPr lang="en-CA" altLang="en-US" dirty="0">
                <a:latin typeface="Consolas" pitchFamily="49" charset="0"/>
                <a:cs typeface="Arial" charset="0"/>
              </a:rPr>
              <a:t>( this );</a:t>
            </a: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    </a:t>
            </a:r>
            <a:r>
              <a:rPr lang="en-CA" altLang="en-US" dirty="0" err="1">
                <a:latin typeface="Consolas" pitchFamily="49" charset="0"/>
                <a:cs typeface="Arial" charset="0"/>
              </a:rPr>
              <a:t>parent_node</a:t>
            </a:r>
            <a:r>
              <a:rPr lang="en-CA" altLang="en-US" dirty="0">
                <a:latin typeface="Consolas" pitchFamily="49" charset="0"/>
                <a:cs typeface="Arial" charset="0"/>
              </a:rPr>
              <a:t> = </a:t>
            </a:r>
            <a:r>
              <a:rPr lang="en-CA" altLang="en-US" dirty="0" err="1">
                <a:latin typeface="Consolas" pitchFamily="49" charset="0"/>
                <a:cs typeface="Arial" charset="0"/>
              </a:rPr>
              <a:t>nullptr</a:t>
            </a:r>
            <a:r>
              <a:rPr lang="en-CA" altLang="en-US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endParaRPr lang="en-CA" altLang="en-US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endParaRPr lang="en-CA" altLang="en-US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498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Attaching an entirely new tree as a sub-tree, however, first requires us to check if the tree is not already a sub-tree of another node: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so, we must detach it first and only then can we add it</a:t>
            </a:r>
            <a:endParaRPr lang="en-US" altLang="en-US" sz="1600" dirty="0">
              <a:latin typeface="Arial" charset="0"/>
              <a:cs typeface="Arial" charset="0"/>
            </a:endParaRPr>
          </a:p>
          <a:p>
            <a:pPr lvl="2">
              <a:buFontTx/>
              <a:buNone/>
            </a:pPr>
            <a:endParaRPr lang="en-CA" altLang="en-US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void </a:t>
            </a:r>
            <a:r>
              <a:rPr lang="en-CA" altLang="en-US" dirty="0" err="1">
                <a:latin typeface="Consolas" pitchFamily="49" charset="0"/>
                <a:cs typeface="Arial" charset="0"/>
              </a:rPr>
              <a:t>Simple_tree</a:t>
            </a:r>
            <a:r>
              <a:rPr lang="en-CA" altLang="en-US" dirty="0">
                <a:latin typeface="Consolas" pitchFamily="49" charset="0"/>
                <a:cs typeface="Arial" charset="0"/>
              </a:rPr>
              <a:t>&lt;Type&gt;::attach( </a:t>
            </a:r>
            <a:r>
              <a:rPr lang="en-CA" altLang="en-US" dirty="0" err="1">
                <a:latin typeface="Consolas" pitchFamily="49" charset="0"/>
                <a:cs typeface="Arial" charset="0"/>
              </a:rPr>
              <a:t>Simple_tree</a:t>
            </a:r>
            <a:r>
              <a:rPr lang="en-CA" altLang="en-US" dirty="0">
                <a:latin typeface="Consolas" pitchFamily="49" charset="0"/>
                <a:cs typeface="Arial" charset="0"/>
              </a:rPr>
              <a:t>&lt;Type&gt; *tree ) {</a:t>
            </a: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    if ( !tree-&gt;</a:t>
            </a:r>
            <a:r>
              <a:rPr lang="en-CA" altLang="en-US" dirty="0" err="1">
                <a:latin typeface="Consolas" pitchFamily="49" charset="0"/>
                <a:cs typeface="Arial" charset="0"/>
              </a:rPr>
              <a:t>is_root</a:t>
            </a:r>
            <a:r>
              <a:rPr lang="en-CA" altLang="en-US" dirty="0">
                <a:latin typeface="Consolas" pitchFamily="49" charset="0"/>
                <a:cs typeface="Arial" charset="0"/>
              </a:rPr>
              <a:t>() ) {</a:t>
            </a: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        tree-&gt;detach();</a:t>
            </a: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</a:pPr>
            <a:endParaRPr lang="en-CA" altLang="en-US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    tree-&gt;</a:t>
            </a:r>
            <a:r>
              <a:rPr lang="en-CA" altLang="en-US" dirty="0" err="1">
                <a:latin typeface="Consolas" pitchFamily="49" charset="0"/>
                <a:cs typeface="Arial" charset="0"/>
              </a:rPr>
              <a:t>parent_node</a:t>
            </a:r>
            <a:r>
              <a:rPr lang="en-CA" altLang="en-US" dirty="0">
                <a:latin typeface="Consolas" pitchFamily="49" charset="0"/>
                <a:cs typeface="Arial" charset="0"/>
              </a:rPr>
              <a:t> = this;</a:t>
            </a: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    </a:t>
            </a:r>
            <a:r>
              <a:rPr lang="en-CA" altLang="en-US" dirty="0" err="1">
                <a:latin typeface="Consolas" pitchFamily="49" charset="0"/>
                <a:cs typeface="Arial" charset="0"/>
              </a:rPr>
              <a:t>children.push_back</a:t>
            </a:r>
            <a:r>
              <a:rPr lang="en-CA" altLang="en-US" dirty="0">
                <a:latin typeface="Consolas" pitchFamily="49" charset="0"/>
                <a:cs typeface="Arial" charset="0"/>
              </a:rPr>
              <a:t>( tree );</a:t>
            </a:r>
          </a:p>
          <a:p>
            <a:pPr lvl="2">
              <a:buFontTx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endParaRPr lang="en-CA" altLang="en-US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101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07413" cy="4525963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Suppose we want to find the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size</a:t>
            </a:r>
            <a:r>
              <a:rPr lang="en-US" altLang="en-US" dirty="0">
                <a:latin typeface="Arial" charset="0"/>
                <a:cs typeface="Arial" charset="0"/>
              </a:rPr>
              <a:t> of a tree: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there are no children, the size is 1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Otherwise, the size is one plus the size of all the children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sz="1400" dirty="0">
                <a:latin typeface="Consolas" pitchFamily="49" charset="0"/>
                <a:cs typeface="Arial" charset="0"/>
              </a:rPr>
              <a:t>template &lt;</a:t>
            </a:r>
            <a:r>
              <a:rPr lang="en-CA" altLang="en-US" sz="1400" dirty="0" err="1">
                <a:latin typeface="Consolas" pitchFamily="49" charset="0"/>
                <a:cs typeface="Arial" charset="0"/>
              </a:rPr>
              <a:t>typename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 Type&gt;</a:t>
            </a:r>
          </a:p>
          <a:p>
            <a:pPr lvl="2"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CA" altLang="en-US" sz="1400" dirty="0" err="1">
                <a:latin typeface="Consolas" pitchFamily="49" charset="0"/>
                <a:cs typeface="Arial" charset="0"/>
              </a:rPr>
              <a:t>Simple_tree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&lt;Type&gt;::size() </a:t>
            </a:r>
            <a:r>
              <a:rPr lang="en-CA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</a:pPr>
            <a:r>
              <a:rPr lang="en-CA" altLang="en-US" sz="1400" dirty="0">
                <a:latin typeface="Consolas" pitchFamily="49" charset="0"/>
                <a:cs typeface="Arial" charset="0"/>
              </a:rPr>
              <a:t>    </a:t>
            </a:r>
            <a:r>
              <a:rPr lang="en-CA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 s = 1;</a:t>
            </a:r>
          </a:p>
          <a:p>
            <a:pPr lvl="2">
              <a:buFontTx/>
              <a:buNone/>
            </a:pPr>
            <a:endParaRPr lang="en-CA" altLang="en-US" sz="14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sz="1400" dirty="0">
                <a:latin typeface="Consolas" pitchFamily="49" charset="0"/>
                <a:cs typeface="Arial" charset="0"/>
              </a:rPr>
              <a:t>    for (</a:t>
            </a:r>
          </a:p>
          <a:p>
            <a:pPr lvl="2">
              <a:buFontTx/>
              <a:buNone/>
            </a:pPr>
            <a:r>
              <a:rPr lang="en-CA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CA" altLang="en-US" sz="1400" dirty="0" err="1">
                <a:latin typeface="Consolas" pitchFamily="49" charset="0"/>
                <a:cs typeface="Arial" charset="0"/>
              </a:rPr>
              <a:t>Single_node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&lt;</a:t>
            </a:r>
            <a:r>
              <a:rPr lang="en-CA" altLang="en-US" sz="1400" dirty="0" err="1">
                <a:latin typeface="Consolas" pitchFamily="49" charset="0"/>
                <a:cs typeface="Arial" charset="0"/>
              </a:rPr>
              <a:t>Simple_tree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 *&gt; *</a:t>
            </a:r>
            <a:r>
              <a:rPr lang="en-CA" altLang="en-US" sz="1400" dirty="0" err="1">
                <a:latin typeface="Consolas" pitchFamily="49" charset="0"/>
                <a:cs typeface="Arial" charset="0"/>
              </a:rPr>
              <a:t>ptr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 = </a:t>
            </a:r>
            <a:r>
              <a:rPr lang="en-CA" altLang="en-US" sz="1400" dirty="0" err="1">
                <a:latin typeface="Consolas" pitchFamily="49" charset="0"/>
                <a:cs typeface="Arial" charset="0"/>
              </a:rPr>
              <a:t>children.head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();</a:t>
            </a:r>
          </a:p>
          <a:p>
            <a:pPr lvl="2">
              <a:buFontTx/>
              <a:buNone/>
            </a:pPr>
            <a:r>
              <a:rPr lang="en-CA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CA" altLang="en-US" sz="1400" dirty="0" err="1">
                <a:latin typeface="Consolas" pitchFamily="49" charset="0"/>
                <a:cs typeface="Arial" charset="0"/>
              </a:rPr>
              <a:t>ptr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 != </a:t>
            </a:r>
            <a:r>
              <a:rPr lang="en-CA" altLang="en-US" sz="1400" dirty="0" err="1">
                <a:latin typeface="Consolas" pitchFamily="49" charset="0"/>
                <a:cs typeface="Arial" charset="0"/>
              </a:rPr>
              <a:t>nullptr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;</a:t>
            </a:r>
            <a:br>
              <a:rPr lang="en-CA" altLang="en-US" sz="1400" dirty="0">
                <a:latin typeface="Consolas" pitchFamily="49" charset="0"/>
                <a:cs typeface="Arial" charset="0"/>
              </a:rPr>
            </a:br>
            <a:r>
              <a:rPr lang="en-CA" altLang="en-US" sz="1400" dirty="0">
                <a:latin typeface="Consolas" pitchFamily="49" charset="0"/>
                <a:cs typeface="Arial" charset="0"/>
              </a:rPr>
              <a:t>      </a:t>
            </a:r>
            <a:r>
              <a:rPr lang="en-CA" altLang="en-US" sz="1400" dirty="0" err="1">
                <a:latin typeface="Consolas" pitchFamily="49" charset="0"/>
                <a:cs typeface="Arial" charset="0"/>
              </a:rPr>
              <a:t>ptr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 = </a:t>
            </a:r>
            <a:r>
              <a:rPr lang="en-CA" altLang="en-US" sz="1400" dirty="0" err="1">
                <a:latin typeface="Consolas" pitchFamily="49" charset="0"/>
                <a:cs typeface="Arial" charset="0"/>
              </a:rPr>
              <a:t>ptr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-&gt;next()</a:t>
            </a:r>
          </a:p>
          <a:p>
            <a:pPr lvl="2">
              <a:buFontTx/>
              <a:buNone/>
            </a:pPr>
            <a:r>
              <a:rPr lang="en-CA" altLang="en-US" sz="1400" dirty="0">
                <a:latin typeface="Consolas" pitchFamily="49" charset="0"/>
                <a:cs typeface="Arial" charset="0"/>
              </a:rPr>
              <a:t>    ) {</a:t>
            </a:r>
          </a:p>
          <a:p>
            <a:pPr lvl="2">
              <a:buFontTx/>
              <a:buNone/>
            </a:pPr>
            <a:r>
              <a:rPr lang="en-CA" altLang="en-US" sz="1400" dirty="0">
                <a:latin typeface="Consolas" pitchFamily="49" charset="0"/>
                <a:cs typeface="Arial" charset="0"/>
              </a:rPr>
              <a:t>        s += </a:t>
            </a:r>
            <a:r>
              <a:rPr lang="en-CA" altLang="en-US" sz="1400" dirty="0" err="1">
                <a:latin typeface="Consolas" pitchFamily="49" charset="0"/>
                <a:cs typeface="Arial" charset="0"/>
              </a:rPr>
              <a:t>ptr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-&gt;retrieve()-&gt;size();</a:t>
            </a:r>
          </a:p>
          <a:p>
            <a:pPr lvl="2">
              <a:buFontTx/>
              <a:buNone/>
            </a:pPr>
            <a:r>
              <a:rPr lang="en-CA" altLang="en-US" sz="1400" dirty="0">
                <a:latin typeface="Consolas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</a:pPr>
            <a:endParaRPr lang="en-CA" altLang="en-US" sz="14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sz="1400" dirty="0">
                <a:latin typeface="Consolas" pitchFamily="49" charset="0"/>
                <a:cs typeface="Arial" charset="0"/>
              </a:rPr>
              <a:t>    return s;</a:t>
            </a:r>
          </a:p>
          <a:p>
            <a:pPr lvl="2">
              <a:buFontTx/>
              <a:buNone/>
            </a:pPr>
            <a:r>
              <a:rPr lang="en-CA" altLang="en-US" sz="1400" dirty="0">
                <a:latin typeface="Consolas" pitchFamily="49" charset="0"/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0452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07413" cy="4525963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Suppose we want to find the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height</a:t>
            </a:r>
            <a:r>
              <a:rPr lang="en-US" altLang="en-US" dirty="0">
                <a:latin typeface="Arial" charset="0"/>
                <a:cs typeface="Arial" charset="0"/>
              </a:rPr>
              <a:t> of a tree: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there are no children, the height is 0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Otherwise, the height is one plus the maximum height of any sub tree</a:t>
            </a:r>
          </a:p>
          <a:p>
            <a:pPr lvl="2">
              <a:buFontTx/>
              <a:buNone/>
            </a:pPr>
            <a:endParaRPr lang="en-CA" altLang="en-US" sz="10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sz="14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CA" altLang="en-US" sz="1400" dirty="0" err="1">
                <a:latin typeface="Consolas" pitchFamily="49" charset="0"/>
                <a:cs typeface="Arial" charset="0"/>
              </a:rPr>
              <a:t>Simple_tree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&lt;Type&gt;::height() </a:t>
            </a:r>
            <a:r>
              <a:rPr lang="en-CA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</a:pPr>
            <a:r>
              <a:rPr lang="en-CA" altLang="en-US" sz="1400" dirty="0">
                <a:latin typeface="Consolas" pitchFamily="49" charset="0"/>
                <a:cs typeface="Arial" charset="0"/>
              </a:rPr>
              <a:t>    </a:t>
            </a:r>
            <a:r>
              <a:rPr lang="en-CA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 h = 0;</a:t>
            </a:r>
          </a:p>
          <a:p>
            <a:pPr lvl="2">
              <a:buFontTx/>
              <a:buNone/>
            </a:pPr>
            <a:endParaRPr lang="en-CA" altLang="en-US" sz="14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sz="1400" dirty="0">
                <a:latin typeface="Consolas" pitchFamily="49" charset="0"/>
                <a:cs typeface="Arial" charset="0"/>
              </a:rPr>
              <a:t>    for (</a:t>
            </a:r>
          </a:p>
          <a:p>
            <a:pPr lvl="2">
              <a:buFontTx/>
              <a:buNone/>
            </a:pPr>
            <a:r>
              <a:rPr lang="en-CA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CA" altLang="en-US" sz="1400" dirty="0" err="1">
                <a:latin typeface="Consolas" pitchFamily="49" charset="0"/>
                <a:cs typeface="Arial" charset="0"/>
              </a:rPr>
              <a:t>Single_node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&lt;</a:t>
            </a:r>
            <a:r>
              <a:rPr lang="en-CA" altLang="en-US" sz="1400" dirty="0" err="1">
                <a:latin typeface="Consolas" pitchFamily="49" charset="0"/>
                <a:cs typeface="Arial" charset="0"/>
              </a:rPr>
              <a:t>Simple_tree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 *&gt; *</a:t>
            </a:r>
            <a:r>
              <a:rPr lang="en-CA" altLang="en-US" sz="1400" dirty="0" err="1">
                <a:latin typeface="Consolas" pitchFamily="49" charset="0"/>
                <a:cs typeface="Arial" charset="0"/>
              </a:rPr>
              <a:t>ptr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 = </a:t>
            </a:r>
            <a:r>
              <a:rPr lang="en-CA" altLang="en-US" sz="1400" dirty="0" err="1">
                <a:latin typeface="Consolas" pitchFamily="49" charset="0"/>
                <a:cs typeface="Arial" charset="0"/>
              </a:rPr>
              <a:t>children.head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();</a:t>
            </a:r>
          </a:p>
          <a:p>
            <a:pPr lvl="2">
              <a:buFontTx/>
              <a:buNone/>
            </a:pPr>
            <a:r>
              <a:rPr lang="en-CA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CA" altLang="en-US" sz="1400" dirty="0" err="1">
                <a:latin typeface="Consolas" pitchFamily="49" charset="0"/>
                <a:cs typeface="Arial" charset="0"/>
              </a:rPr>
              <a:t>ptr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 != </a:t>
            </a:r>
            <a:r>
              <a:rPr lang="en-CA" altLang="en-US" sz="1400" dirty="0" err="1">
                <a:latin typeface="Consolas" pitchFamily="49" charset="0"/>
                <a:cs typeface="Arial" charset="0"/>
              </a:rPr>
              <a:t>nullptr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;</a:t>
            </a:r>
            <a:br>
              <a:rPr lang="en-CA" altLang="en-US" sz="1400" dirty="0">
                <a:latin typeface="Consolas" pitchFamily="49" charset="0"/>
                <a:cs typeface="Arial" charset="0"/>
              </a:rPr>
            </a:br>
            <a:r>
              <a:rPr lang="en-CA" altLang="en-US" sz="1400" dirty="0">
                <a:latin typeface="Consolas" pitchFamily="49" charset="0"/>
                <a:cs typeface="Arial" charset="0"/>
              </a:rPr>
              <a:t>      </a:t>
            </a:r>
            <a:r>
              <a:rPr lang="en-CA" altLang="en-US" sz="1400" dirty="0" err="1">
                <a:latin typeface="Consolas" pitchFamily="49" charset="0"/>
                <a:cs typeface="Arial" charset="0"/>
              </a:rPr>
              <a:t>ptr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 = </a:t>
            </a:r>
            <a:r>
              <a:rPr lang="en-CA" altLang="en-US" sz="1400" dirty="0" err="1">
                <a:latin typeface="Consolas" pitchFamily="49" charset="0"/>
                <a:cs typeface="Arial" charset="0"/>
              </a:rPr>
              <a:t>ptr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-&gt;next()</a:t>
            </a:r>
          </a:p>
          <a:p>
            <a:pPr lvl="2">
              <a:buFontTx/>
              <a:buNone/>
            </a:pPr>
            <a:r>
              <a:rPr lang="en-CA" altLang="en-US" sz="1400" dirty="0">
                <a:latin typeface="Consolas" pitchFamily="49" charset="0"/>
                <a:cs typeface="Arial" charset="0"/>
              </a:rPr>
              <a:t>    ) {</a:t>
            </a:r>
          </a:p>
          <a:p>
            <a:pPr lvl="2">
              <a:buFontTx/>
              <a:buNone/>
            </a:pPr>
            <a:r>
              <a:rPr lang="en-CA" altLang="en-US" sz="1400" dirty="0">
                <a:latin typeface="Consolas" pitchFamily="49" charset="0"/>
                <a:cs typeface="Arial" charset="0"/>
              </a:rPr>
              <a:t>        h = </a:t>
            </a:r>
            <a:r>
              <a:rPr lang="en-CA" altLang="en-US" sz="1400" dirty="0" err="1">
                <a:latin typeface="Consolas" pitchFamily="49" charset="0"/>
                <a:cs typeface="Arial" charset="0"/>
              </a:rPr>
              <a:t>std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::max( h, 1 + </a:t>
            </a:r>
            <a:r>
              <a:rPr lang="en-CA" altLang="en-US" sz="1400" dirty="0" err="1">
                <a:latin typeface="Consolas" pitchFamily="49" charset="0"/>
                <a:cs typeface="Arial" charset="0"/>
              </a:rPr>
              <a:t>ptr</a:t>
            </a:r>
            <a:r>
              <a:rPr lang="en-CA" altLang="en-US" sz="1400" dirty="0">
                <a:latin typeface="Consolas" pitchFamily="49" charset="0"/>
                <a:cs typeface="Arial" charset="0"/>
              </a:rPr>
              <a:t>-&gt;retrieve()-&gt;height() );</a:t>
            </a:r>
          </a:p>
          <a:p>
            <a:pPr lvl="2">
              <a:buFontTx/>
              <a:buNone/>
            </a:pPr>
            <a:r>
              <a:rPr lang="en-CA" altLang="en-US" sz="1400" dirty="0">
                <a:latin typeface="Consolas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</a:pPr>
            <a:endParaRPr lang="en-CA" altLang="en-US" sz="14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sz="1400" dirty="0">
                <a:latin typeface="Consolas" pitchFamily="49" charset="0"/>
                <a:cs typeface="Arial" charset="0"/>
              </a:rPr>
              <a:t>    return h;</a:t>
            </a:r>
          </a:p>
          <a:p>
            <a:pPr lvl="2">
              <a:buFontTx/>
              <a:buNone/>
            </a:pPr>
            <a:r>
              <a:rPr lang="en-CA" altLang="en-US" sz="1400" dirty="0">
                <a:latin typeface="Consolas" pitchFamily="49" charset="0"/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82057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Implementation Using Array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07413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Implementing a tree by storing the children in an array is similar.</a:t>
            </a: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endParaRPr lang="en-CA" altLang="en-US" sz="1400" dirty="0">
              <a:latin typeface="Consolas" pitchFamily="49" charset="0"/>
              <a:cs typeface="Arial" charset="0"/>
            </a:endParaRP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private: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Type element;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*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parent_node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None/>
            </a:pPr>
            <a:r>
              <a:rPr lang="en-US" altLang="en-US" sz="14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child_count</a:t>
            </a:r>
            <a:r>
              <a:rPr lang="en-US" altLang="en-US" sz="14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None/>
            </a:pPr>
            <a:r>
              <a:rPr lang="en-US" altLang="en-US" sz="14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child_capacity</a:t>
            </a:r>
            <a:r>
              <a:rPr lang="en-US" altLang="en-US" sz="14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400" dirty="0">
              <a:solidFill>
                <a:srgbClr val="C00000"/>
              </a:solidFill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4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Single_tree</a:t>
            </a:r>
            <a:r>
              <a:rPr lang="zh-CN" altLang="en-US" sz="14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*children; %any problem here?</a:t>
            </a:r>
            <a:endParaRPr lang="en-CA" altLang="en-US" sz="1400" dirty="0">
              <a:solidFill>
                <a:srgbClr val="C00000"/>
              </a:solidFill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 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public:</a:t>
            </a:r>
          </a:p>
          <a:p>
            <a:pPr lvl="2"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...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CA" altLang="en-US" sz="1400" dirty="0">
                <a:latin typeface="Consolas" pitchFamily="49" charset="0"/>
                <a:cs typeface="Arial" charset="0"/>
              </a:rPr>
              <a:t>}</a:t>
            </a:r>
            <a:br>
              <a:rPr lang="en-CA" altLang="en-US" sz="1400" dirty="0">
                <a:latin typeface="Consolas" pitchFamily="49" charset="0"/>
                <a:cs typeface="Arial" charset="0"/>
              </a:rPr>
            </a:br>
            <a:endParaRPr lang="en-CA" altLang="en-US" sz="4000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714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All nodes will have zero or more child nodes or </a:t>
            </a:r>
            <a:r>
              <a:rPr lang="en-US" altLang="en-US" i="1" dirty="0">
                <a:latin typeface="Arial" charset="0"/>
                <a:cs typeface="Arial" charset="0"/>
              </a:rPr>
              <a:t>children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 has three children:  J, K and L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all nodes other than the root node, there is one parent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H is the parent of I</a:t>
            </a:r>
          </a:p>
          <a:p>
            <a:pPr lvl="1"/>
            <a:endParaRPr lang="en-US" altLang="en-US" sz="1400" dirty="0">
              <a:latin typeface="Arial" charset="0"/>
              <a:cs typeface="Arial" charset="0"/>
            </a:endParaRPr>
          </a:p>
          <a:p>
            <a:pPr lvl="1"/>
            <a:endParaRPr lang="en-US" altLang="en-US" sz="1600" dirty="0">
              <a:latin typeface="Arial" charset="0"/>
              <a:cs typeface="Arial" charset="0"/>
            </a:endParaRPr>
          </a:p>
          <a:p>
            <a:pPr lvl="1"/>
            <a:endParaRPr lang="en-US" altLang="en-US" sz="1600" dirty="0">
              <a:latin typeface="Arial" charset="0"/>
              <a:cs typeface="Arial" charset="0"/>
            </a:endParaRPr>
          </a:p>
          <a:p>
            <a:pPr lvl="1"/>
            <a:endParaRPr lang="en-US" altLang="en-US" sz="1600" dirty="0">
              <a:latin typeface="Arial" charset="0"/>
              <a:cs typeface="Arial" charset="0"/>
            </a:endParaRPr>
          </a:p>
        </p:txBody>
      </p:sp>
      <p:pic>
        <p:nvPicPr>
          <p:cNvPr id="8196" name="Picture 6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429000"/>
            <a:ext cx="18288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6674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Alternative Implementation</a:t>
            </a:r>
            <a:endParaRPr lang="zh-CN" altLang="en-US" dirty="0"/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1669976" y="2926432"/>
            <a:ext cx="457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755576" y="3917032"/>
            <a:ext cx="457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1669976" y="3917032"/>
            <a:ext cx="457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584376" y="3917032"/>
            <a:ext cx="457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1212776" y="5060032"/>
            <a:ext cx="457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2127176" y="5060032"/>
            <a:ext cx="457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1676326" y="2924845"/>
            <a:ext cx="404813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altLang="zh-CN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93676" y="3901157"/>
            <a:ext cx="404813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altLang="zh-CN"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1695376" y="3888457"/>
            <a:ext cx="404813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altLang="zh-CN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611364" y="3888457"/>
            <a:ext cx="404812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altLang="zh-CN"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1242939" y="5048920"/>
            <a:ext cx="404812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altLang="zh-CN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2166864" y="5040982"/>
            <a:ext cx="404812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altLang="zh-CN">
                <a:ea typeface="宋体" panose="02010600030101010101" pitchFamily="2" charset="-122"/>
              </a:rPr>
              <a:t>F</a:t>
            </a:r>
          </a:p>
        </p:txBody>
      </p:sp>
      <p:graphicFrame>
        <p:nvGraphicFramePr>
          <p:cNvPr id="16" name="Group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215145"/>
              </p:ext>
            </p:extLst>
          </p:nvPr>
        </p:nvGraphicFramePr>
        <p:xfrm>
          <a:off x="793676" y="3520157"/>
          <a:ext cx="416560" cy="2133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400125"/>
              </p:ext>
            </p:extLst>
          </p:nvPr>
        </p:nvGraphicFramePr>
        <p:xfrm>
          <a:off x="1784276" y="3520157"/>
          <a:ext cx="416560" cy="2133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Group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74631"/>
              </p:ext>
            </p:extLst>
          </p:nvPr>
        </p:nvGraphicFramePr>
        <p:xfrm>
          <a:off x="2774876" y="3520157"/>
          <a:ext cx="416560" cy="2133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497473"/>
              </p:ext>
            </p:extLst>
          </p:nvPr>
        </p:nvGraphicFramePr>
        <p:xfrm>
          <a:off x="1342951" y="4679032"/>
          <a:ext cx="416560" cy="2133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Group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942252"/>
              </p:ext>
            </p:extLst>
          </p:nvPr>
        </p:nvGraphicFramePr>
        <p:xfrm>
          <a:off x="2257351" y="4679032"/>
          <a:ext cx="416560" cy="2133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1" name="AutoShape 89"/>
          <p:cNvCxnSpPr>
            <a:cxnSpLocks noChangeShapeType="1"/>
            <a:stCxn id="10" idx="1"/>
          </p:cNvCxnSpPr>
          <p:nvPr/>
        </p:nvCxnSpPr>
        <p:spPr bwMode="auto">
          <a:xfrm rot="10800000" flipV="1">
            <a:off x="793676" y="3153445"/>
            <a:ext cx="882650" cy="35242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AutoShape 91"/>
          <p:cNvCxnSpPr>
            <a:cxnSpLocks noChangeShapeType="1"/>
          </p:cNvCxnSpPr>
          <p:nvPr/>
        </p:nvCxnSpPr>
        <p:spPr bwMode="auto">
          <a:xfrm>
            <a:off x="1158801" y="3626520"/>
            <a:ext cx="6254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AutoShape 93"/>
          <p:cNvCxnSpPr>
            <a:cxnSpLocks noChangeShapeType="1"/>
          </p:cNvCxnSpPr>
          <p:nvPr/>
        </p:nvCxnSpPr>
        <p:spPr bwMode="auto">
          <a:xfrm>
            <a:off x="2149401" y="3626520"/>
            <a:ext cx="6254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AutoShape 94"/>
          <p:cNvCxnSpPr>
            <a:cxnSpLocks noChangeShapeType="1"/>
            <a:endCxn id="11" idx="0"/>
          </p:cNvCxnSpPr>
          <p:nvPr/>
        </p:nvCxnSpPr>
        <p:spPr bwMode="auto">
          <a:xfrm>
            <a:off x="885751" y="3732882"/>
            <a:ext cx="111125" cy="168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AutoShape 95"/>
          <p:cNvCxnSpPr>
            <a:cxnSpLocks noChangeShapeType="1"/>
            <a:endCxn id="12" idx="0"/>
          </p:cNvCxnSpPr>
          <p:nvPr/>
        </p:nvCxnSpPr>
        <p:spPr bwMode="auto">
          <a:xfrm>
            <a:off x="1876351" y="3732882"/>
            <a:ext cx="22225" cy="155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AutoShape 96"/>
          <p:cNvCxnSpPr>
            <a:cxnSpLocks noChangeShapeType="1"/>
            <a:endCxn id="13" idx="0"/>
          </p:cNvCxnSpPr>
          <p:nvPr/>
        </p:nvCxnSpPr>
        <p:spPr bwMode="auto">
          <a:xfrm flipH="1">
            <a:off x="2814564" y="3732882"/>
            <a:ext cx="52387" cy="155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97"/>
          <p:cNvCxnSpPr>
            <a:cxnSpLocks noChangeShapeType="1"/>
          </p:cNvCxnSpPr>
          <p:nvPr/>
        </p:nvCxnSpPr>
        <p:spPr bwMode="auto">
          <a:xfrm>
            <a:off x="1708076" y="4785395"/>
            <a:ext cx="5492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AutoShape 98"/>
          <p:cNvCxnSpPr>
            <a:cxnSpLocks noChangeShapeType="1"/>
            <a:stCxn id="6" idx="4"/>
          </p:cNvCxnSpPr>
          <p:nvPr/>
        </p:nvCxnSpPr>
        <p:spPr bwMode="auto">
          <a:xfrm flipH="1">
            <a:off x="1435026" y="4374232"/>
            <a:ext cx="46355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AutoShape 99"/>
          <p:cNvCxnSpPr>
            <a:cxnSpLocks noChangeShapeType="1"/>
            <a:endCxn id="14" idx="0"/>
          </p:cNvCxnSpPr>
          <p:nvPr/>
        </p:nvCxnSpPr>
        <p:spPr bwMode="auto">
          <a:xfrm>
            <a:off x="1435026" y="4891757"/>
            <a:ext cx="11113" cy="1571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AutoShape 100"/>
          <p:cNvCxnSpPr>
            <a:cxnSpLocks noChangeShapeType="1"/>
            <a:endCxn id="15" idx="0"/>
          </p:cNvCxnSpPr>
          <p:nvPr/>
        </p:nvCxnSpPr>
        <p:spPr bwMode="auto">
          <a:xfrm>
            <a:off x="2349426" y="4891757"/>
            <a:ext cx="20638" cy="1492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0" name="Group 49"/>
          <p:cNvGrpSpPr/>
          <p:nvPr/>
        </p:nvGrpSpPr>
        <p:grpSpPr>
          <a:xfrm>
            <a:off x="4497090" y="2924845"/>
            <a:ext cx="2286000" cy="2592387"/>
            <a:chOff x="4497090" y="2924845"/>
            <a:chExt cx="2286000" cy="2592387"/>
          </a:xfrm>
          <a:noFill/>
        </p:grpSpPr>
        <p:sp>
          <p:nvSpPr>
            <p:cNvPr id="31" name="Oval 4"/>
            <p:cNvSpPr>
              <a:spLocks noChangeArrowheads="1"/>
            </p:cNvSpPr>
            <p:nvPr/>
          </p:nvSpPr>
          <p:spPr bwMode="auto">
            <a:xfrm>
              <a:off x="5411490" y="2926432"/>
              <a:ext cx="457200" cy="4572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Oval 5"/>
            <p:cNvSpPr>
              <a:spLocks noChangeArrowheads="1"/>
            </p:cNvSpPr>
            <p:nvPr/>
          </p:nvSpPr>
          <p:spPr bwMode="auto">
            <a:xfrm>
              <a:off x="4497090" y="3917032"/>
              <a:ext cx="457200" cy="4572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Oval 6"/>
            <p:cNvSpPr>
              <a:spLocks noChangeArrowheads="1"/>
            </p:cNvSpPr>
            <p:nvPr/>
          </p:nvSpPr>
          <p:spPr bwMode="auto">
            <a:xfrm>
              <a:off x="5411490" y="3917032"/>
              <a:ext cx="457200" cy="4572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Oval 7"/>
            <p:cNvSpPr>
              <a:spLocks noChangeArrowheads="1"/>
            </p:cNvSpPr>
            <p:nvPr/>
          </p:nvSpPr>
          <p:spPr bwMode="auto">
            <a:xfrm>
              <a:off x="6325890" y="3917032"/>
              <a:ext cx="457200" cy="4572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Oval 8"/>
            <p:cNvSpPr>
              <a:spLocks noChangeArrowheads="1"/>
            </p:cNvSpPr>
            <p:nvPr/>
          </p:nvSpPr>
          <p:spPr bwMode="auto">
            <a:xfrm>
              <a:off x="4954290" y="5060032"/>
              <a:ext cx="457200" cy="4572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Oval 9"/>
            <p:cNvSpPr>
              <a:spLocks noChangeArrowheads="1"/>
            </p:cNvSpPr>
            <p:nvPr/>
          </p:nvSpPr>
          <p:spPr bwMode="auto">
            <a:xfrm>
              <a:off x="5868690" y="5060032"/>
              <a:ext cx="457200" cy="4572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Line 10"/>
            <p:cNvSpPr>
              <a:spLocks noChangeShapeType="1"/>
            </p:cNvSpPr>
            <p:nvPr/>
          </p:nvSpPr>
          <p:spPr bwMode="auto">
            <a:xfrm flipH="1">
              <a:off x="4878090" y="3383632"/>
              <a:ext cx="762000" cy="609600"/>
            </a:xfrm>
            <a:prstGeom prst="line">
              <a:avLst/>
            </a:prstGeom>
            <a:grp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11"/>
            <p:cNvSpPr>
              <a:spLocks noChangeShapeType="1"/>
            </p:cNvSpPr>
            <p:nvPr/>
          </p:nvSpPr>
          <p:spPr bwMode="auto">
            <a:xfrm flipV="1">
              <a:off x="4947670" y="4129757"/>
              <a:ext cx="457200" cy="0"/>
            </a:xfrm>
            <a:prstGeom prst="line">
              <a:avLst/>
            </a:prstGeom>
            <a:grp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12"/>
            <p:cNvSpPr>
              <a:spLocks noChangeShapeType="1"/>
            </p:cNvSpPr>
            <p:nvPr/>
          </p:nvSpPr>
          <p:spPr bwMode="auto">
            <a:xfrm flipH="1">
              <a:off x="5182890" y="4374232"/>
              <a:ext cx="457200" cy="685800"/>
            </a:xfrm>
            <a:prstGeom prst="line">
              <a:avLst/>
            </a:prstGeom>
            <a:grp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13"/>
            <p:cNvSpPr>
              <a:spLocks noChangeShapeType="1"/>
            </p:cNvSpPr>
            <p:nvPr/>
          </p:nvSpPr>
          <p:spPr bwMode="auto">
            <a:xfrm flipV="1">
              <a:off x="5404650" y="5272757"/>
              <a:ext cx="457200" cy="0"/>
            </a:xfrm>
            <a:prstGeom prst="line">
              <a:avLst/>
            </a:prstGeom>
            <a:grp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>
              <a:off x="5830590" y="4129757"/>
              <a:ext cx="533400" cy="0"/>
            </a:xfrm>
            <a:prstGeom prst="line">
              <a:avLst/>
            </a:prstGeom>
            <a:grp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Text Box 15"/>
            <p:cNvSpPr txBox="1">
              <a:spLocks noChangeArrowheads="1"/>
            </p:cNvSpPr>
            <p:nvPr/>
          </p:nvSpPr>
          <p:spPr bwMode="auto">
            <a:xfrm>
              <a:off x="5417840" y="2924845"/>
              <a:ext cx="404813" cy="4572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dirty="0"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43" name="Text Box 16"/>
            <p:cNvSpPr txBox="1">
              <a:spLocks noChangeArrowheads="1"/>
            </p:cNvSpPr>
            <p:nvPr/>
          </p:nvSpPr>
          <p:spPr bwMode="auto">
            <a:xfrm>
              <a:off x="4535190" y="3901157"/>
              <a:ext cx="404813" cy="4572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44" name="Text Box 17"/>
            <p:cNvSpPr txBox="1">
              <a:spLocks noChangeArrowheads="1"/>
            </p:cNvSpPr>
            <p:nvPr/>
          </p:nvSpPr>
          <p:spPr bwMode="auto">
            <a:xfrm>
              <a:off x="5436890" y="3888457"/>
              <a:ext cx="404813" cy="4572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45" name="Text Box 18"/>
            <p:cNvSpPr txBox="1">
              <a:spLocks noChangeArrowheads="1"/>
            </p:cNvSpPr>
            <p:nvPr/>
          </p:nvSpPr>
          <p:spPr bwMode="auto">
            <a:xfrm>
              <a:off x="6352878" y="3888457"/>
              <a:ext cx="404812" cy="4572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46" name="Text Box 19"/>
            <p:cNvSpPr txBox="1">
              <a:spLocks noChangeArrowheads="1"/>
            </p:cNvSpPr>
            <p:nvPr/>
          </p:nvSpPr>
          <p:spPr bwMode="auto">
            <a:xfrm>
              <a:off x="4984453" y="5048920"/>
              <a:ext cx="404812" cy="4572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auto">
            <a:xfrm>
              <a:off x="5908378" y="5040982"/>
              <a:ext cx="404812" cy="4572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>
                  <a:ea typeface="宋体" panose="02010600030101010101" pitchFamily="2" charset="-122"/>
                </a:rPr>
                <a:t>F</a:t>
              </a:r>
            </a:p>
          </p:txBody>
        </p:sp>
      </p:grpSp>
      <p:sp>
        <p:nvSpPr>
          <p:cNvPr id="48" name="Rounded Rectangular Callout 47"/>
          <p:cNvSpPr/>
          <p:nvPr/>
        </p:nvSpPr>
        <p:spPr>
          <a:xfrm>
            <a:off x="1903388" y="1765971"/>
            <a:ext cx="2795419" cy="1038447"/>
          </a:xfrm>
          <a:prstGeom prst="wedgeRoundRectCallout">
            <a:avLst>
              <a:gd name="adj1" fmla="val -40628"/>
              <a:gd name="adj2" fmla="val 733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000" dirty="0"/>
              <a:t>Each node has a pointer to a list containing its children.</a:t>
            </a:r>
            <a:endParaRPr lang="zh-CN" altLang="en-US" sz="2000" dirty="0"/>
          </a:p>
        </p:txBody>
      </p:sp>
      <p:sp>
        <p:nvSpPr>
          <p:cNvPr id="49" name="Rounded Rectangular Callout 48"/>
          <p:cNvSpPr/>
          <p:nvPr/>
        </p:nvSpPr>
        <p:spPr>
          <a:xfrm>
            <a:off x="5601990" y="1765971"/>
            <a:ext cx="2997825" cy="1038447"/>
          </a:xfrm>
          <a:prstGeom prst="wedgeRoundRectCallout">
            <a:avLst>
              <a:gd name="adj1" fmla="val -40628"/>
              <a:gd name="adj2" fmla="val 733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000" dirty="0"/>
              <a:t>Each node has 2 pointers: one to its first child and one to next sibling</a:t>
            </a:r>
          </a:p>
        </p:txBody>
      </p:sp>
    </p:spTree>
    <p:extLst>
      <p:ext uri="{BB962C8B-B14F-4D97-AF65-F5344CB8AC3E}">
        <p14:creationId xmlns:p14="http://schemas.microsoft.com/office/powerpoint/2010/main" val="363260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Parent Pointer Tree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</a:t>
            </a:r>
            <a:r>
              <a:rPr lang="en-US" altLang="en-US" i="1" dirty="0">
                <a:latin typeface="Arial" charset="0"/>
                <a:cs typeface="Arial" charset="0"/>
              </a:rPr>
              <a:t>parent pointer tree</a:t>
            </a:r>
            <a:r>
              <a:rPr lang="en-US" altLang="en-US" dirty="0">
                <a:latin typeface="Arial" charset="0"/>
                <a:cs typeface="Arial" charset="0"/>
              </a:rPr>
              <a:t> is a tree where each node only keeps a reference to its parent node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688" y="2708920"/>
            <a:ext cx="5903827" cy="289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526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Parent Pointer Tree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requires significantly less memory than our general tree structure, as no data structure is required to track the children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688" y="2852936"/>
            <a:ext cx="5903827" cy="289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932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naïve implementation may also be node based: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template &lt;typename Type&gt;</a:t>
            </a:r>
          </a:p>
          <a:p>
            <a:pPr lvl="2">
              <a:buFont typeface="Arial" charset="0"/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Parental_tree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lvl="2">
              <a:buFont typeface="Arial" charset="0"/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private:</a:t>
            </a:r>
          </a:p>
          <a:p>
            <a:pPr lvl="2">
              <a:buFont typeface="Arial" charset="0"/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Type element;</a:t>
            </a:r>
          </a:p>
          <a:p>
            <a:pPr lvl="2">
              <a:buFont typeface="Arial" charset="0"/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Parental_tree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*parent;</a:t>
            </a:r>
          </a:p>
          <a:p>
            <a:pPr lvl="2">
              <a:buFont typeface="Arial" charset="0"/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public:</a:t>
            </a:r>
          </a:p>
          <a:p>
            <a:pPr lvl="2">
              <a:buFont typeface="Arial" charset="0"/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// ...</a:t>
            </a:r>
          </a:p>
          <a:p>
            <a:pPr lvl="2">
              <a:buFont typeface="Arial" charset="0"/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lvl="2"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787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Generate an array of size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and associate each entry with a node in the tree 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688" y="3558804"/>
            <a:ext cx="5903827" cy="289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216724" y="2442597"/>
          <a:ext cx="7171700" cy="925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endParaRPr lang="en-CA" sz="20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H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J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L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M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Q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18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Store the index of the parent in each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root node, wherever it is, points to itself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689" y="3558804"/>
            <a:ext cx="5903825" cy="289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216724" y="2442597"/>
          <a:ext cx="7171700" cy="925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rgbClr val="996633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rgbClr val="996633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rgbClr val="996633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rgbClr val="FF9900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rgbClr val="FF9900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rgbClr val="FF9900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rgbClr val="FF9900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rgbClr val="00B050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rgbClr val="00B050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rgbClr val="00B0F0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rgbClr val="7030A0"/>
                          </a:solidFill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rgbClr val="7030A0"/>
                          </a:solidFill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H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I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J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L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M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Q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119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Tree structure</a:t>
            </a:r>
          </a:p>
          <a:p>
            <a:r>
              <a:rPr lang="en-US" altLang="zh-CN" dirty="0"/>
              <a:t>Implementation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Tree traversal</a:t>
            </a:r>
          </a:p>
          <a:p>
            <a:r>
              <a:rPr lang="en-US" altLang="en-CA" dirty="0">
                <a:sym typeface="+mn-ea"/>
              </a:rPr>
              <a:t>Monte Carlo tree search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Forest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308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Tree Traversals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Question:  how can we iterate through all the objects in a tree in a predictable and efficient manner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Requirements: 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" pitchFamily="18" charset="0"/>
                <a:cs typeface="Arial" charset="0"/>
              </a:rPr>
              <a:t>n</a:t>
            </a:r>
            <a:r>
              <a:rPr lang="en-US" altLang="en-US" dirty="0">
                <a:latin typeface="Times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run time and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O(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memory </a:t>
            </a: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Two types of traversals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Breadth-first traversal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Depth-first traversal</a:t>
            </a: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139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Breadth-First Traversal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Breadth-first traversals visit all nodes at a given depth </a:t>
            </a:r>
            <a:r>
              <a:rPr lang="en-US" altLang="zh-CN" dirty="0">
                <a:solidFill>
                  <a:prstClr val="black"/>
                </a:solidFill>
                <a:latin typeface="Arial" charset="0"/>
                <a:cs typeface="Arial" charset="0"/>
              </a:rPr>
              <a:t>before descending a level</a:t>
            </a: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35844" name="Picture 5" descr="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57450" y="2924944"/>
            <a:ext cx="3897313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78342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4" descr="t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7213" y="2924944"/>
            <a:ext cx="4932362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Breadth-First Traversal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Breadth-first traversals visit all nodes at a given depth </a:t>
            </a:r>
            <a:r>
              <a:rPr lang="en-US" altLang="zh-CN" dirty="0">
                <a:solidFill>
                  <a:prstClr val="black"/>
                </a:solidFill>
                <a:latin typeface="Arial" charset="0"/>
                <a:cs typeface="Arial" charset="0"/>
              </a:rPr>
              <a:t>before descending a level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Order:  A B H C D G I E F J K</a:t>
            </a:r>
          </a:p>
          <a:p>
            <a:pPr>
              <a:buNone/>
            </a:pPr>
            <a:endParaRPr lang="en-US" altLang="zh-CN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429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</a:t>
            </a:r>
            <a:r>
              <a:rPr lang="en-US" altLang="en-US" i="1" dirty="0">
                <a:latin typeface="Arial" charset="0"/>
                <a:cs typeface="Arial" charset="0"/>
              </a:rPr>
              <a:t>degree</a:t>
            </a:r>
            <a:r>
              <a:rPr lang="en-US" altLang="en-US" dirty="0">
                <a:latin typeface="Arial" charset="0"/>
                <a:cs typeface="Arial" charset="0"/>
              </a:rPr>
              <a:t> of a node is defined as the number of its children:   	</a:t>
            </a:r>
            <a:r>
              <a:rPr lang="en-US" altLang="en-US" dirty="0" err="1">
                <a:latin typeface="Times New Roman" pitchFamily="18" charset="0"/>
                <a:cs typeface="Arial" charset="0"/>
              </a:rPr>
              <a:t>deg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dirty="0">
                <a:latin typeface="Arial" charset="0"/>
                <a:cs typeface="Arial" charset="0"/>
              </a:rPr>
              <a:t>I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 = 3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Nodes with the same parent are </a:t>
            </a:r>
            <a:r>
              <a:rPr lang="en-US" altLang="en-US" i="1" dirty="0">
                <a:latin typeface="Arial" charset="0"/>
                <a:cs typeface="Arial" charset="0"/>
              </a:rPr>
              <a:t>siblings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J, K, and L are siblings</a:t>
            </a:r>
          </a:p>
        </p:txBody>
      </p:sp>
      <p:pic>
        <p:nvPicPr>
          <p:cNvPr id="6" name="Picture 6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429000"/>
            <a:ext cx="18288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2100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Breadth-First Traversal</a:t>
            </a:r>
            <a:endParaRPr lang="en-US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easiest implementation is to use a queue: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Place the root node into a queue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While the queue is not empty:</a:t>
            </a:r>
          </a:p>
          <a:p>
            <a:pPr lvl="2" eaLnBrk="1" hangingPunct="1"/>
            <a:r>
              <a:rPr lang="en-US" dirty="0">
                <a:latin typeface="Arial" charset="0"/>
                <a:cs typeface="Arial" charset="0"/>
              </a:rPr>
              <a:t>Pop the node at the front of the queue</a:t>
            </a:r>
          </a:p>
          <a:p>
            <a:pPr lvl="2" eaLnBrk="1" hangingPunct="1"/>
            <a:r>
              <a:rPr lang="en-US" dirty="0">
                <a:latin typeface="Arial" charset="0"/>
                <a:cs typeface="Arial" charset="0"/>
              </a:rPr>
              <a:t>Push all of its children into the queue</a:t>
            </a:r>
          </a:p>
          <a:p>
            <a:pPr eaLnBrk="1" hangingPunct="1"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order in which the nodes come out of the queue will be in breadth-first order</a:t>
            </a:r>
          </a:p>
        </p:txBody>
      </p:sp>
    </p:spTree>
    <p:extLst>
      <p:ext uri="{BB962C8B-B14F-4D97-AF65-F5344CB8AC3E}">
        <p14:creationId xmlns:p14="http://schemas.microsoft.com/office/powerpoint/2010/main" val="1612531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5" descr="q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Breadth-First Traversal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Push the root directory A</a:t>
            </a:r>
          </a:p>
        </p:txBody>
      </p:sp>
    </p:spTree>
    <p:extLst>
      <p:ext uri="{BB962C8B-B14F-4D97-AF65-F5344CB8AC3E}">
        <p14:creationId xmlns:p14="http://schemas.microsoft.com/office/powerpoint/2010/main" val="17793382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Breadth-First Traversal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Pop A and push its two sub-directories:  B and H</a:t>
            </a:r>
          </a:p>
        </p:txBody>
      </p:sp>
      <p:pic>
        <p:nvPicPr>
          <p:cNvPr id="39940" name="Picture 4" descr="q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726932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Breadth-First Traversal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Pop B and push C, D, and G</a:t>
            </a:r>
          </a:p>
        </p:txBody>
      </p:sp>
      <p:pic>
        <p:nvPicPr>
          <p:cNvPr id="40964" name="Picture 4" descr="q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80121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Breadth-First Traversal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Pop H and push its one sub-directory I</a:t>
            </a:r>
          </a:p>
        </p:txBody>
      </p:sp>
      <p:pic>
        <p:nvPicPr>
          <p:cNvPr id="41988" name="Picture 4" descr="q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5874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Breadth-First Traversal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Pop C:  no sub-directories</a:t>
            </a:r>
          </a:p>
        </p:txBody>
      </p:sp>
      <p:pic>
        <p:nvPicPr>
          <p:cNvPr id="43012" name="Picture 4" descr="q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79406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Breadth-First Traversal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Pop D and push E and F</a:t>
            </a:r>
          </a:p>
        </p:txBody>
      </p:sp>
      <p:pic>
        <p:nvPicPr>
          <p:cNvPr id="44036" name="Picture 4" descr="q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13949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Breadth-First Traversal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50988"/>
            <a:ext cx="8229600" cy="4525962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2400">
                <a:latin typeface="Arial" charset="0"/>
                <a:cs typeface="Arial" charset="0"/>
              </a:rPr>
              <a:t>	</a:t>
            </a:r>
            <a:r>
              <a:rPr lang="en-US">
                <a:latin typeface="Arial" charset="0"/>
                <a:cs typeface="Arial" charset="0"/>
              </a:rPr>
              <a:t>Pop G</a:t>
            </a:r>
          </a:p>
        </p:txBody>
      </p:sp>
      <p:pic>
        <p:nvPicPr>
          <p:cNvPr id="45060" name="Picture 4" descr="q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118784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Breadth-First Traversal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50988"/>
            <a:ext cx="8229600" cy="4525962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2400">
                <a:latin typeface="Arial" charset="0"/>
                <a:cs typeface="Arial" charset="0"/>
              </a:rPr>
              <a:t>	</a:t>
            </a:r>
            <a:r>
              <a:rPr lang="en-US">
                <a:latin typeface="Arial" charset="0"/>
                <a:cs typeface="Arial" charset="0"/>
              </a:rPr>
              <a:t>Pop I and push J and K</a:t>
            </a:r>
          </a:p>
        </p:txBody>
      </p:sp>
      <p:pic>
        <p:nvPicPr>
          <p:cNvPr id="46084" name="Picture 4" descr="q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71588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Breadth-First Traversal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50988"/>
            <a:ext cx="8229600" cy="4525962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2400">
                <a:latin typeface="Arial" charset="0"/>
                <a:cs typeface="Arial" charset="0"/>
              </a:rPr>
              <a:t>	</a:t>
            </a:r>
            <a:r>
              <a:rPr lang="en-US">
                <a:latin typeface="Arial" charset="0"/>
                <a:cs typeface="Arial" charset="0"/>
              </a:rPr>
              <a:t>Pop E</a:t>
            </a:r>
          </a:p>
        </p:txBody>
      </p:sp>
      <p:pic>
        <p:nvPicPr>
          <p:cNvPr id="47108" name="Picture 6" descr="q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2634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dwharder\Desktop\v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917700"/>
            <a:ext cx="5759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2800" dirty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024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Phylogenetic trees have nodes with degree 2 or 0:</a:t>
            </a:r>
          </a:p>
          <a:p>
            <a:endParaRPr lang="en-CA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5734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Breadth-First Traversal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Pop F</a:t>
            </a:r>
          </a:p>
        </p:txBody>
      </p:sp>
      <p:pic>
        <p:nvPicPr>
          <p:cNvPr id="48132" name="Picture 4" descr="q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42150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Breadth-First Traversal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Pop J</a:t>
            </a:r>
          </a:p>
        </p:txBody>
      </p:sp>
      <p:pic>
        <p:nvPicPr>
          <p:cNvPr id="49156" name="Picture 4" descr="q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4291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Breadth-First Traversal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>
                <a:latin typeface="Arial" charset="0"/>
                <a:cs typeface="Arial" charset="0"/>
              </a:rPr>
              <a:t>	Pop K and the queue is empty</a:t>
            </a:r>
          </a:p>
        </p:txBody>
      </p:sp>
      <p:pic>
        <p:nvPicPr>
          <p:cNvPr id="50180" name="Picture 4" descr="q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450" y="2565400"/>
            <a:ext cx="63881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28662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Breadth-First Traversal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The resulting order</a:t>
            </a:r>
          </a:p>
          <a:p>
            <a:pPr eaLnBrk="1" hangingPunct="1"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	       A B H C D G I E F J K</a:t>
            </a:r>
          </a:p>
          <a:p>
            <a:pPr eaLnBrk="1" hangingPunct="1">
              <a:buFont typeface="Arial" charset="0"/>
              <a:buNone/>
            </a:pPr>
            <a:r>
              <a:rPr lang="en-US" dirty="0">
                <a:latin typeface="Arial" charset="0"/>
                <a:cs typeface="Arial" charset="0"/>
              </a:rPr>
              <a:t>	is in breadth-first order:</a:t>
            </a:r>
          </a:p>
        </p:txBody>
      </p:sp>
      <p:pic>
        <p:nvPicPr>
          <p:cNvPr id="6" name="Picture 4" descr="t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7213" y="2924944"/>
            <a:ext cx="4932362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390591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Breadth-First Traversal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Computational complexity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Run time is </a:t>
            </a:r>
            <a:r>
              <a:rPr lang="en-US" altLang="en-US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Space:  maximum nodes at a given depth, </a:t>
            </a:r>
            <a:r>
              <a:rPr lang="en-US" altLang="en-US" dirty="0">
                <a:latin typeface="Symbol" pitchFamily="18" charset="2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3137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38" y="3429000"/>
            <a:ext cx="3657600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Depth-first Traversal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backtracking algorithm for stepping through a tree: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At any node, proceed to the first child that has not yet been visited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we have visited all the children (of which a leaf node is a special case), backtrack to the parent and repeat this process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end once all the children of the root are visited</a:t>
            </a:r>
          </a:p>
        </p:txBody>
      </p:sp>
    </p:spTree>
    <p:extLst>
      <p:ext uri="{BB962C8B-B14F-4D97-AF65-F5344CB8AC3E}">
        <p14:creationId xmlns:p14="http://schemas.microsoft.com/office/powerpoint/2010/main" val="28735724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Depth-first Traversal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Each node is visited multiple times in such a scheme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First time: before any children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Last time: after all children, before backtracking</a:t>
            </a:r>
          </a:p>
        </p:txBody>
      </p:sp>
      <p:pic>
        <p:nvPicPr>
          <p:cNvPr id="11268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38" y="3429000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86567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Pre-ordering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Ordering nodes by their first visits results in the sequence: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algn="ctr"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A, B, C, D, E, F, G, H, I, J, K, L, M</a:t>
            </a:r>
          </a:p>
        </p:txBody>
      </p:sp>
      <p:pic>
        <p:nvPicPr>
          <p:cNvPr id="12292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00" y="3429000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690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Post-ordering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Ordering nodes by their last visits results in the sequence: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algn="ctr"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D, C, F, G, E, B, J, K, L, I, M, H, A</a:t>
            </a:r>
          </a:p>
        </p:txBody>
      </p:sp>
      <p:pic>
        <p:nvPicPr>
          <p:cNvPr id="13316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38" y="3429000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18177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is the pre-ordering and post-ordering of the following tree?</a:t>
            </a:r>
          </a:p>
          <a:p>
            <a:pPr lvl="1"/>
            <a:r>
              <a:rPr lang="en-US" altLang="zh-CN" dirty="0"/>
              <a:t>Pre-ordering: </a:t>
            </a:r>
            <a:r>
              <a:rPr lang="en-US" altLang="zh-CN" dirty="0">
                <a:solidFill>
                  <a:schemeClr val="bg1"/>
                </a:solidFill>
              </a:rPr>
              <a:t>A B C D E F G H I J K</a:t>
            </a:r>
          </a:p>
          <a:p>
            <a:pPr lvl="1"/>
            <a:r>
              <a:rPr lang="en-US" altLang="zh-CN" dirty="0"/>
              <a:t>Post-ordering: </a:t>
            </a:r>
            <a:r>
              <a:rPr lang="en-US" altLang="zh-CN" dirty="0">
                <a:solidFill>
                  <a:schemeClr val="bg1"/>
                </a:solidFill>
              </a:rPr>
              <a:t>C E F D G B J K I H A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5" descr="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3343" y="2997870"/>
            <a:ext cx="3897313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3070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5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71813"/>
            <a:ext cx="3902075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Nodes with degree zero are also called </a:t>
            </a:r>
            <a:r>
              <a:rPr lang="en-US" altLang="en-US" i="1" dirty="0">
                <a:solidFill>
                  <a:schemeClr val="hlink"/>
                </a:solidFill>
                <a:latin typeface="Arial" charset="0"/>
                <a:cs typeface="Arial" charset="0"/>
              </a:rPr>
              <a:t>leaf nodes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All other nodes are said to be </a:t>
            </a:r>
            <a:r>
              <a:rPr lang="en-US" altLang="en-US" i="1" dirty="0">
                <a:latin typeface="Arial" charset="0"/>
                <a:cs typeface="Arial" charset="0"/>
              </a:rPr>
              <a:t>internal nodes</a:t>
            </a:r>
            <a:r>
              <a:rPr lang="en-US" altLang="en-US" dirty="0">
                <a:latin typeface="Arial" charset="0"/>
                <a:cs typeface="Arial" charset="0"/>
              </a:rPr>
              <a:t>, that is, they are internal to the tree</a:t>
            </a:r>
          </a:p>
        </p:txBody>
      </p:sp>
    </p:spTree>
    <p:extLst>
      <p:ext uri="{BB962C8B-B14F-4D97-AF65-F5344CB8AC3E}">
        <p14:creationId xmlns:p14="http://schemas.microsoft.com/office/powerpoint/2010/main" val="16268261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Implementing Depth-First Traversals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Implementation with recursion:</a:t>
            </a: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template &lt;typename Type&gt;</a:t>
            </a:r>
            <a:br>
              <a:rPr lang="en-US" altLang="en-US" sz="1600" dirty="0">
                <a:latin typeface="Consolas" pitchFamily="49" charset="0"/>
                <a:cs typeface="Arial" charset="0"/>
              </a:rPr>
            </a:br>
            <a:r>
              <a:rPr lang="en-US" altLang="en-US" sz="1600" dirty="0">
                <a:latin typeface="Consolas" pitchFamily="49" charset="0"/>
                <a:cs typeface="Arial" charset="0"/>
              </a:rPr>
              <a:t>void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Simple_tree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&lt;Type&gt;::</a:t>
            </a:r>
            <a:r>
              <a:rPr lang="en-US" altLang="en-US" sz="1600" b="1" dirty="0" err="1">
                <a:latin typeface="Consolas" pitchFamily="49" charset="0"/>
                <a:cs typeface="Arial" charset="0"/>
              </a:rPr>
              <a:t>depth_first_traversal</a:t>
            </a:r>
            <a:r>
              <a:rPr lang="en-US" altLang="en-US" sz="1600" b="1" dirty="0">
                <a:latin typeface="Consolas" pitchFamily="49" charset="0"/>
                <a:cs typeface="Arial" charset="0"/>
              </a:rPr>
              <a:t>()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{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</a:t>
            </a:r>
            <a:r>
              <a:rPr lang="en-US" altLang="en-US" sz="1600" dirty="0">
                <a:solidFill>
                  <a:srgbClr val="00B050"/>
                </a:solidFill>
                <a:latin typeface="Consolas" pitchFamily="49" charset="0"/>
                <a:cs typeface="Arial" charset="0"/>
              </a:rPr>
              <a:t>   // Perform pre-visit operations on the element</a:t>
            </a:r>
          </a:p>
          <a:p>
            <a:pPr lvl="1">
              <a:buFontTx/>
              <a:buNone/>
            </a:pPr>
            <a:r>
              <a:rPr lang="en-US" altLang="en-US" sz="1600" dirty="0">
                <a:solidFill>
                  <a:srgbClr val="00B050"/>
                </a:solidFill>
                <a:latin typeface="Consolas" pitchFamily="49" charset="0"/>
                <a:cs typeface="Arial" charset="0"/>
              </a:rPr>
              <a:t>	   </a:t>
            </a:r>
            <a:r>
              <a:rPr lang="en-US" altLang="en-US" sz="1600" dirty="0" err="1">
                <a:solidFill>
                  <a:srgbClr val="00B050"/>
                </a:solidFill>
                <a:latin typeface="Consolas" pitchFamily="49" charset="0"/>
                <a:cs typeface="Arial" charset="0"/>
              </a:rPr>
              <a:t>std</a:t>
            </a:r>
            <a:r>
              <a:rPr lang="en-US" altLang="en-US" sz="1600" dirty="0">
                <a:solidFill>
                  <a:srgbClr val="00B050"/>
                </a:solidFill>
                <a:latin typeface="Consolas" pitchFamily="49" charset="0"/>
                <a:cs typeface="Arial" charset="0"/>
              </a:rPr>
              <a:t>::</a:t>
            </a:r>
            <a:r>
              <a:rPr lang="en-US" altLang="en-US" sz="1600" dirty="0" err="1">
                <a:solidFill>
                  <a:srgbClr val="00B050"/>
                </a:solidFill>
                <a:latin typeface="Consolas" pitchFamily="49" charset="0"/>
                <a:cs typeface="Arial" charset="0"/>
              </a:rPr>
              <a:t>cout</a:t>
            </a:r>
            <a:r>
              <a:rPr lang="en-US" altLang="en-US" sz="1600" dirty="0">
                <a:solidFill>
                  <a:srgbClr val="00B050"/>
                </a:solidFill>
                <a:latin typeface="Consolas" pitchFamily="49" charset="0"/>
                <a:cs typeface="Arial" charset="0"/>
              </a:rPr>
              <a:t> &lt;&lt; element &lt;&lt; ' ';</a:t>
            </a:r>
          </a:p>
          <a:p>
            <a:pPr lvl="1"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// Perform a depth-first traversal on each of the children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</a:t>
            </a:r>
            <a:r>
              <a:rPr lang="en-US" altLang="en-US" sz="16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for (</a:t>
            </a:r>
          </a:p>
          <a:p>
            <a:pPr lvl="1">
              <a:buFontTx/>
              <a:buNone/>
            </a:pPr>
            <a:r>
              <a:rPr lang="en-US" altLang="en-US" sz="16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	       </a:t>
            </a:r>
            <a:r>
              <a:rPr lang="en-US" altLang="en-US" sz="16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Single_node</a:t>
            </a:r>
            <a:r>
              <a:rPr lang="en-US" altLang="en-US" sz="16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&lt;</a:t>
            </a:r>
            <a:r>
              <a:rPr lang="en-US" altLang="en-US" sz="16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Simple_tree</a:t>
            </a:r>
            <a:r>
              <a:rPr lang="en-US" altLang="en-US" sz="16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 *&gt; *</a:t>
            </a:r>
            <a:r>
              <a:rPr lang="en-US" altLang="en-US" sz="16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ptr</a:t>
            </a:r>
            <a:r>
              <a:rPr lang="en-US" altLang="en-US" sz="16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 = </a:t>
            </a:r>
            <a:r>
              <a:rPr lang="en-US" altLang="en-US" sz="16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children.head</a:t>
            </a:r>
            <a:r>
              <a:rPr lang="en-US" altLang="en-US" sz="16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();</a:t>
            </a:r>
          </a:p>
          <a:p>
            <a:pPr lvl="1">
              <a:buFontTx/>
              <a:buNone/>
            </a:pPr>
            <a:r>
              <a:rPr lang="en-US" altLang="en-US" sz="16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	       </a:t>
            </a:r>
            <a:r>
              <a:rPr lang="en-US" altLang="en-US" sz="16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ptr</a:t>
            </a:r>
            <a:r>
              <a:rPr lang="en-US" altLang="en-US" sz="16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 != 0; </a:t>
            </a:r>
            <a:r>
              <a:rPr lang="en-US" altLang="en-US" sz="16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ptr</a:t>
            </a:r>
            <a:r>
              <a:rPr lang="en-US" altLang="en-US" sz="16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 = </a:t>
            </a:r>
            <a:r>
              <a:rPr lang="en-US" altLang="en-US" sz="1600" dirty="0" err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ptr</a:t>
            </a:r>
            <a:r>
              <a:rPr lang="en-US" altLang="en-US" sz="16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-&gt;next()</a:t>
            </a:r>
          </a:p>
          <a:p>
            <a:pPr lvl="1">
              <a:buFontTx/>
              <a:buNone/>
            </a:pPr>
            <a:r>
              <a:rPr lang="en-US" altLang="en-US" sz="16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	   )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{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   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ptr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-&gt;retrieve()-&gt;</a:t>
            </a:r>
            <a:r>
              <a:rPr lang="en-US" altLang="en-US" sz="1600" b="1" dirty="0" err="1">
                <a:latin typeface="Consolas" pitchFamily="49" charset="0"/>
                <a:cs typeface="Arial" charset="0"/>
              </a:rPr>
              <a:t>depth_first_traversal</a:t>
            </a:r>
            <a:r>
              <a:rPr lang="en-US" altLang="en-US" sz="1600" b="1" dirty="0">
                <a:latin typeface="Consolas" pitchFamily="49" charset="0"/>
                <a:cs typeface="Arial" charset="0"/>
              </a:rPr>
              <a:t>()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;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}</a:t>
            </a:r>
          </a:p>
          <a:p>
            <a:pPr lvl="1"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</a:t>
            </a:r>
            <a:r>
              <a:rPr lang="en-US" altLang="en-US" sz="1600" dirty="0">
                <a:solidFill>
                  <a:srgbClr val="7030A0"/>
                </a:solidFill>
                <a:latin typeface="Consolas" pitchFamily="49" charset="0"/>
                <a:cs typeface="Arial" charset="0"/>
              </a:rPr>
              <a:t>// Perform post-visit operations on the element</a:t>
            </a:r>
          </a:p>
          <a:p>
            <a:pPr lvl="1">
              <a:buFontTx/>
              <a:buNone/>
            </a:pPr>
            <a:r>
              <a:rPr lang="en-US" altLang="en-US" sz="1600" dirty="0">
                <a:solidFill>
                  <a:srgbClr val="7030A0"/>
                </a:solidFill>
                <a:latin typeface="Consolas" pitchFamily="49" charset="0"/>
                <a:cs typeface="Arial" charset="0"/>
              </a:rPr>
              <a:t>	   </a:t>
            </a:r>
            <a:r>
              <a:rPr lang="en-US" altLang="en-US" sz="1600" dirty="0" err="1">
                <a:solidFill>
                  <a:srgbClr val="7030A0"/>
                </a:solidFill>
                <a:latin typeface="Consolas" pitchFamily="49" charset="0"/>
                <a:cs typeface="Arial" charset="0"/>
              </a:rPr>
              <a:t>std</a:t>
            </a:r>
            <a:r>
              <a:rPr lang="en-US" altLang="en-US" sz="1600" dirty="0">
                <a:solidFill>
                  <a:srgbClr val="7030A0"/>
                </a:solidFill>
                <a:latin typeface="Consolas" pitchFamily="49" charset="0"/>
                <a:cs typeface="Arial" charset="0"/>
              </a:rPr>
              <a:t>::</a:t>
            </a:r>
            <a:r>
              <a:rPr lang="en-US" altLang="en-US" sz="1600" dirty="0" err="1">
                <a:solidFill>
                  <a:srgbClr val="7030A0"/>
                </a:solidFill>
                <a:latin typeface="Consolas" pitchFamily="49" charset="0"/>
                <a:cs typeface="Arial" charset="0"/>
              </a:rPr>
              <a:t>cout</a:t>
            </a:r>
            <a:r>
              <a:rPr lang="en-US" altLang="en-US" sz="1600" dirty="0">
                <a:solidFill>
                  <a:srgbClr val="7030A0"/>
                </a:solidFill>
                <a:latin typeface="Consolas" pitchFamily="49" charset="0"/>
                <a:cs typeface="Arial" charset="0"/>
              </a:rPr>
              <a:t> &lt;&lt; element &lt;&lt; ' ';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8984174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Implementing Depth-First Traversals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We can use a stack: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Create a stack and push the root node onto the stack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While the stack is not empty: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Pop the top node 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Push all of the children of that node to the top of the stack 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in reverse order</a:t>
            </a:r>
          </a:p>
        </p:txBody>
      </p:sp>
    </p:spTree>
    <p:extLst>
      <p:ext uri="{BB962C8B-B14F-4D97-AF65-F5344CB8AC3E}">
        <p14:creationId xmlns:p14="http://schemas.microsoft.com/office/powerpoint/2010/main" val="26577052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 using a Stack</a:t>
            </a:r>
            <a:endParaRPr lang="zh-CN" altLang="en-US" dirty="0"/>
          </a:p>
        </p:txBody>
      </p:sp>
      <p:pic>
        <p:nvPicPr>
          <p:cNvPr id="4" name="Picture 4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8880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015792"/>
              </p:ext>
            </p:extLst>
          </p:nvPr>
        </p:nvGraphicFramePr>
        <p:xfrm>
          <a:off x="6228184" y="1772816"/>
          <a:ext cx="936104" cy="3627120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2699792" y="2276872"/>
            <a:ext cx="474352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9591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 using a Stack</a:t>
            </a:r>
            <a:endParaRPr lang="zh-CN" altLang="en-US" dirty="0"/>
          </a:p>
        </p:txBody>
      </p:sp>
      <p:pic>
        <p:nvPicPr>
          <p:cNvPr id="4" name="Picture 4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8880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913650"/>
              </p:ext>
            </p:extLst>
          </p:nvPr>
        </p:nvGraphicFramePr>
        <p:xfrm>
          <a:off x="6228184" y="1772816"/>
          <a:ext cx="936104" cy="3627120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1619672" y="2996952"/>
            <a:ext cx="474352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8254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 using a Stack</a:t>
            </a:r>
            <a:endParaRPr lang="zh-CN" altLang="en-US" dirty="0"/>
          </a:p>
        </p:txBody>
      </p:sp>
      <p:pic>
        <p:nvPicPr>
          <p:cNvPr id="4" name="Picture 4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8880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080254"/>
              </p:ext>
            </p:extLst>
          </p:nvPr>
        </p:nvGraphicFramePr>
        <p:xfrm>
          <a:off x="6228184" y="1772816"/>
          <a:ext cx="936104" cy="3627120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1145320" y="3789040"/>
            <a:ext cx="474352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4250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 using a Stack</a:t>
            </a:r>
            <a:endParaRPr lang="zh-CN" altLang="en-US" dirty="0"/>
          </a:p>
        </p:txBody>
      </p:sp>
      <p:pic>
        <p:nvPicPr>
          <p:cNvPr id="4" name="Picture 4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8880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964424"/>
              </p:ext>
            </p:extLst>
          </p:nvPr>
        </p:nvGraphicFramePr>
        <p:xfrm>
          <a:off x="6228184" y="1772816"/>
          <a:ext cx="936104" cy="3627120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1145320" y="4505902"/>
            <a:ext cx="474352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7642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 using a Stack</a:t>
            </a:r>
            <a:endParaRPr lang="zh-CN" altLang="en-US" dirty="0"/>
          </a:p>
        </p:txBody>
      </p:sp>
      <p:pic>
        <p:nvPicPr>
          <p:cNvPr id="4" name="Picture 4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8880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396642"/>
              </p:ext>
            </p:extLst>
          </p:nvPr>
        </p:nvGraphicFramePr>
        <p:xfrm>
          <a:off x="6228184" y="1772816"/>
          <a:ext cx="936104" cy="3627120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2123728" y="3789040"/>
            <a:ext cx="474352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7422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 using a Stack</a:t>
            </a:r>
            <a:endParaRPr lang="zh-CN" altLang="en-US" dirty="0"/>
          </a:p>
        </p:txBody>
      </p:sp>
      <p:pic>
        <p:nvPicPr>
          <p:cNvPr id="4" name="Picture 4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8880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720913"/>
              </p:ext>
            </p:extLst>
          </p:nvPr>
        </p:nvGraphicFramePr>
        <p:xfrm>
          <a:off x="6228184" y="1772816"/>
          <a:ext cx="936104" cy="3627120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1835696" y="4497910"/>
            <a:ext cx="474352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780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 using a Stack</a:t>
            </a:r>
            <a:endParaRPr lang="zh-CN" altLang="en-US" dirty="0"/>
          </a:p>
        </p:txBody>
      </p:sp>
      <p:pic>
        <p:nvPicPr>
          <p:cNvPr id="4" name="Picture 4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8880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179132"/>
              </p:ext>
            </p:extLst>
          </p:nvPr>
        </p:nvGraphicFramePr>
        <p:xfrm>
          <a:off x="6228184" y="1772816"/>
          <a:ext cx="936104" cy="3627120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2339752" y="4497910"/>
            <a:ext cx="474352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2357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 using a Stack</a:t>
            </a:r>
            <a:endParaRPr lang="zh-CN" altLang="en-US" dirty="0"/>
          </a:p>
        </p:txBody>
      </p:sp>
      <p:pic>
        <p:nvPicPr>
          <p:cNvPr id="4" name="Picture 4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8880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509989"/>
              </p:ext>
            </p:extLst>
          </p:nvPr>
        </p:nvGraphicFramePr>
        <p:xfrm>
          <a:off x="6228184" y="1772816"/>
          <a:ext cx="936104" cy="3627120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851920" y="2996952"/>
            <a:ext cx="474352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437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280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Leaf nodes:</a:t>
            </a:r>
          </a:p>
        </p:txBody>
      </p:sp>
      <p:pic>
        <p:nvPicPr>
          <p:cNvPr id="12292" name="Picture 4" descr="C:\Users\dwharder\Desktop\v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917700"/>
            <a:ext cx="5759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762052-49C7-4F5A-AE0C-8D9C8D3DB242}"/>
              </a:ext>
            </a:extLst>
          </p:cNvPr>
          <p:cNvSpPr/>
          <p:nvPr/>
        </p:nvSpPr>
        <p:spPr>
          <a:xfrm>
            <a:off x="4139952" y="2564904"/>
            <a:ext cx="2232248" cy="50405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9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 using a Stack</a:t>
            </a:r>
            <a:endParaRPr lang="zh-CN" altLang="en-US" dirty="0"/>
          </a:p>
        </p:txBody>
      </p:sp>
      <p:pic>
        <p:nvPicPr>
          <p:cNvPr id="4" name="Picture 4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8880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483274"/>
              </p:ext>
            </p:extLst>
          </p:nvPr>
        </p:nvGraphicFramePr>
        <p:xfrm>
          <a:off x="6228184" y="1772816"/>
          <a:ext cx="936104" cy="3627120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347864" y="3789040"/>
            <a:ext cx="474352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6839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 using a Stack</a:t>
            </a:r>
            <a:endParaRPr lang="zh-CN" altLang="en-US" dirty="0"/>
          </a:p>
        </p:txBody>
      </p:sp>
      <p:pic>
        <p:nvPicPr>
          <p:cNvPr id="4" name="Picture 4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8880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641362"/>
              </p:ext>
            </p:extLst>
          </p:nvPr>
        </p:nvGraphicFramePr>
        <p:xfrm>
          <a:off x="6228184" y="1772816"/>
          <a:ext cx="936104" cy="3627120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J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2974120" y="4528762"/>
            <a:ext cx="474352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3188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 using a Stack</a:t>
            </a:r>
            <a:endParaRPr lang="zh-CN" altLang="en-US" dirty="0"/>
          </a:p>
        </p:txBody>
      </p:sp>
      <p:pic>
        <p:nvPicPr>
          <p:cNvPr id="4" name="Picture 4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8880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71588"/>
              </p:ext>
            </p:extLst>
          </p:nvPr>
        </p:nvGraphicFramePr>
        <p:xfrm>
          <a:off x="6228184" y="1772816"/>
          <a:ext cx="936104" cy="3627120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414202" y="4528762"/>
            <a:ext cx="474352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7559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 using a Stack</a:t>
            </a:r>
            <a:endParaRPr lang="zh-CN" altLang="en-US" dirty="0"/>
          </a:p>
        </p:txBody>
      </p:sp>
      <p:pic>
        <p:nvPicPr>
          <p:cNvPr id="4" name="Picture 4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8880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283302"/>
              </p:ext>
            </p:extLst>
          </p:nvPr>
        </p:nvGraphicFramePr>
        <p:xfrm>
          <a:off x="6228184" y="1772816"/>
          <a:ext cx="936104" cy="3627120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851920" y="4528762"/>
            <a:ext cx="474352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0540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 using a Stack</a:t>
            </a:r>
            <a:endParaRPr lang="zh-CN" altLang="en-US" dirty="0"/>
          </a:p>
        </p:txBody>
      </p:sp>
      <p:pic>
        <p:nvPicPr>
          <p:cNvPr id="4" name="Picture 4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8880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863291"/>
              </p:ext>
            </p:extLst>
          </p:nvPr>
        </p:nvGraphicFramePr>
        <p:xfrm>
          <a:off x="6228184" y="1772816"/>
          <a:ext cx="936104" cy="3627120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4334824" y="3789040"/>
            <a:ext cx="474352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2257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 using a Stack</a:t>
            </a:r>
            <a:endParaRPr lang="zh-CN" altLang="en-US" dirty="0"/>
          </a:p>
        </p:txBody>
      </p:sp>
      <p:pic>
        <p:nvPicPr>
          <p:cNvPr id="4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8880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958690"/>
              </p:ext>
            </p:extLst>
          </p:nvPr>
        </p:nvGraphicFramePr>
        <p:xfrm>
          <a:off x="6228184" y="1772816"/>
          <a:ext cx="936104" cy="3627120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9387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Implementing Depth-First Traversals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Computational complexity of DFS using stack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Run time is </a:t>
            </a:r>
            <a:r>
              <a:rPr lang="en-US" altLang="en-US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objects on the stack are all unvisited siblings from the root to the current node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If each node has a maximum of two children, the memory required is </a:t>
            </a:r>
            <a:r>
              <a:rPr lang="en-US" altLang="en-US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:  the height of the tree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Computational complexity of DFS using recursion?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The same complexity</a:t>
            </a:r>
            <a:r>
              <a:rPr lang="en-US" altLang="en-US" dirty="0">
                <a:latin typeface="Arial" charset="0"/>
                <a:cs typeface="Arial" charset="0"/>
              </a:rPr>
              <a:t>? </a:t>
            </a:r>
            <a:r>
              <a:rPr lang="en-US" altLang="en-US" dirty="0">
                <a:solidFill>
                  <a:schemeClr val="bg1"/>
                </a:solidFill>
                <a:latin typeface="Arial" charset="0"/>
                <a:cs typeface="Arial" charset="0"/>
              </a:rPr>
              <a:t>Recursion just hides the detail of stack.</a:t>
            </a:r>
          </a:p>
          <a:p>
            <a:pPr lvl="2"/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z="24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74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Guidelines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DFS is used when at each node we need information from:</a:t>
            </a:r>
          </a:p>
          <a:p>
            <a:pPr lvl="1">
              <a:defRPr/>
            </a:pPr>
            <a:r>
              <a:rPr lang="en-US" dirty="0">
                <a:latin typeface="Arial" charset="0"/>
                <a:cs typeface="Arial" charset="0"/>
              </a:rPr>
              <a:t>all its children or descendants, or</a:t>
            </a:r>
          </a:p>
          <a:p>
            <a:pPr lvl="1">
              <a:defRPr/>
            </a:pPr>
            <a:r>
              <a:rPr lang="en-US" dirty="0">
                <a:latin typeface="Arial" charset="0"/>
                <a:cs typeface="Arial" charset="0"/>
              </a:rPr>
              <a:t>all its ancestors</a:t>
            </a:r>
          </a:p>
          <a:p>
            <a:pPr lvl="1">
              <a:buFont typeface="Arial" charset="0"/>
              <a:buNone/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	In designing a DFS, it is necessary to consider: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cs typeface="Arial" charset="0"/>
              </a:rPr>
              <a:t>Before the children are traversed, what initializations, operations and calculations must be performed?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cs typeface="Arial" charset="0"/>
              </a:rPr>
              <a:t>In recursively traversing the children:</a:t>
            </a:r>
          </a:p>
          <a:p>
            <a:pPr marL="1200150" lvl="2" indent="-342900">
              <a:buFont typeface="+mj-lt"/>
              <a:buAutoNum type="alphaLcParenR"/>
              <a:defRPr/>
            </a:pPr>
            <a:r>
              <a:rPr lang="en-US" dirty="0">
                <a:latin typeface="Arial" charset="0"/>
                <a:cs typeface="Arial" charset="0"/>
              </a:rPr>
              <a:t>What information must be passed to the children during the recursive call?</a:t>
            </a:r>
          </a:p>
          <a:p>
            <a:pPr marL="1200150" lvl="2" indent="-342900">
              <a:buFont typeface="+mj-lt"/>
              <a:buAutoNum type="alphaLcParenR"/>
              <a:defRPr/>
            </a:pPr>
            <a:r>
              <a:rPr lang="en-US" dirty="0">
                <a:latin typeface="Arial" charset="0"/>
                <a:cs typeface="Arial" charset="0"/>
              </a:rPr>
              <a:t>What information must the children pass back, and how must this information be collated?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CA" dirty="0">
                <a:latin typeface="Arial" charset="0"/>
                <a:cs typeface="Arial" charset="0"/>
              </a:rPr>
              <a:t>Once all children have been traversed, what operations and calculations depend on information collated during the recursive traversals?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dirty="0"/>
              <a:t>What information must be passed back to the parent?</a:t>
            </a:r>
            <a:endParaRPr lang="en-CA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65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Applications of DFS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Displaying information about directory structures and the files contained within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Printing a hierarchical structure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Determining memory usage</a:t>
            </a:r>
          </a:p>
        </p:txBody>
      </p:sp>
    </p:spTree>
    <p:extLst>
      <p:ext uri="{BB962C8B-B14F-4D97-AF65-F5344CB8AC3E}">
        <p14:creationId xmlns:p14="http://schemas.microsoft.com/office/powerpoint/2010/main" val="13511652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Printing a Hierarchy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the directory structure presented on the left—how do we display this in the format on the right?</a:t>
            </a:r>
          </a:p>
          <a:p>
            <a:pPr>
              <a:buFontTx/>
              <a:buNone/>
            </a:pPr>
            <a:endParaRPr lang="en-US" altLang="en-US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dirty="0">
                <a:latin typeface="Courier New" pitchFamily="49" charset="0"/>
                <a:cs typeface="Arial" charset="0"/>
              </a:rPr>
              <a:t>							/</a:t>
            </a:r>
          </a:p>
          <a:p>
            <a:pPr>
              <a:buFontTx/>
              <a:buNone/>
            </a:pPr>
            <a:r>
              <a:rPr lang="en-US" altLang="en-US" sz="1800" dirty="0">
                <a:latin typeface="Courier New" pitchFamily="49" charset="0"/>
                <a:cs typeface="Arial" charset="0"/>
              </a:rPr>
              <a:t>							   </a:t>
            </a:r>
            <a:r>
              <a:rPr lang="en-US" altLang="en-US" sz="1800" dirty="0" err="1">
                <a:latin typeface="Courier New" pitchFamily="49" charset="0"/>
                <a:cs typeface="Arial" charset="0"/>
              </a:rPr>
              <a:t>usr</a:t>
            </a:r>
            <a:r>
              <a:rPr lang="en-US" altLang="en-US" sz="1800" dirty="0">
                <a:latin typeface="Courier New" pitchFamily="49" charset="0"/>
                <a:cs typeface="Arial" charset="0"/>
              </a:rPr>
              <a:t>/</a:t>
            </a:r>
          </a:p>
          <a:p>
            <a:pPr>
              <a:buFontTx/>
              <a:buNone/>
            </a:pPr>
            <a:r>
              <a:rPr lang="en-US" altLang="en-US" sz="1800" dirty="0">
                <a:latin typeface="Courier New" pitchFamily="49" charset="0"/>
                <a:cs typeface="Arial" charset="0"/>
              </a:rPr>
              <a:t>							      bin/</a:t>
            </a:r>
          </a:p>
          <a:p>
            <a:pPr>
              <a:buFontTx/>
              <a:buNone/>
            </a:pPr>
            <a:r>
              <a:rPr lang="en-US" altLang="en-US" sz="1800" dirty="0">
                <a:latin typeface="Courier New" pitchFamily="49" charset="0"/>
                <a:cs typeface="Arial" charset="0"/>
              </a:rPr>
              <a:t>							      local/</a:t>
            </a:r>
          </a:p>
          <a:p>
            <a:pPr>
              <a:buFontTx/>
              <a:buNone/>
            </a:pPr>
            <a:r>
              <a:rPr lang="en-US" altLang="en-US" sz="1800" dirty="0">
                <a:latin typeface="Courier New" pitchFamily="49" charset="0"/>
                <a:cs typeface="Arial" charset="0"/>
              </a:rPr>
              <a:t>							   </a:t>
            </a:r>
            <a:r>
              <a:rPr lang="en-US" altLang="en-US" sz="1800" dirty="0" err="1">
                <a:latin typeface="Courier New" pitchFamily="49" charset="0"/>
                <a:cs typeface="Arial" charset="0"/>
              </a:rPr>
              <a:t>var</a:t>
            </a:r>
            <a:r>
              <a:rPr lang="en-US" altLang="en-US" sz="1800" dirty="0">
                <a:latin typeface="Courier New" pitchFamily="49" charset="0"/>
                <a:cs typeface="Arial" charset="0"/>
              </a:rPr>
              <a:t>/</a:t>
            </a:r>
          </a:p>
          <a:p>
            <a:pPr>
              <a:buFontTx/>
              <a:buNone/>
            </a:pPr>
            <a:r>
              <a:rPr lang="en-US" altLang="en-US" sz="1800" dirty="0">
                <a:latin typeface="Courier New" pitchFamily="49" charset="0"/>
                <a:cs typeface="Arial" charset="0"/>
              </a:rPr>
              <a:t>							      </a:t>
            </a:r>
            <a:r>
              <a:rPr lang="en-US" altLang="en-US" sz="1800" dirty="0" err="1">
                <a:latin typeface="Courier New" pitchFamily="49" charset="0"/>
                <a:cs typeface="Arial" charset="0"/>
              </a:rPr>
              <a:t>adm</a:t>
            </a:r>
            <a:r>
              <a:rPr lang="en-US" altLang="en-US" sz="1800" dirty="0">
                <a:latin typeface="Courier New" pitchFamily="49" charset="0"/>
                <a:cs typeface="Arial" charset="0"/>
              </a:rPr>
              <a:t>/</a:t>
            </a:r>
          </a:p>
          <a:p>
            <a:pPr>
              <a:buFontTx/>
              <a:buNone/>
            </a:pPr>
            <a:r>
              <a:rPr lang="en-US" altLang="en-US" sz="1800" dirty="0">
                <a:latin typeface="Courier New" pitchFamily="49" charset="0"/>
                <a:cs typeface="Arial" charset="0"/>
              </a:rPr>
              <a:t>							      </a:t>
            </a:r>
            <a:r>
              <a:rPr lang="en-US" altLang="en-US" sz="1800" dirty="0" err="1">
                <a:latin typeface="Courier New" pitchFamily="49" charset="0"/>
                <a:cs typeface="Arial" charset="0"/>
              </a:rPr>
              <a:t>cron</a:t>
            </a:r>
            <a:r>
              <a:rPr lang="en-US" altLang="en-US" sz="1800" dirty="0">
                <a:latin typeface="Courier New" pitchFamily="49" charset="0"/>
                <a:cs typeface="Arial" charset="0"/>
              </a:rPr>
              <a:t>/</a:t>
            </a:r>
          </a:p>
          <a:p>
            <a:pPr>
              <a:buFontTx/>
              <a:buNone/>
            </a:pPr>
            <a:r>
              <a:rPr lang="en-US" altLang="en-US" sz="1800" dirty="0">
                <a:latin typeface="Courier New" pitchFamily="49" charset="0"/>
                <a:cs typeface="Arial" charset="0"/>
              </a:rPr>
              <a:t>							      log/</a:t>
            </a:r>
          </a:p>
          <a:p>
            <a:pPr>
              <a:buFont typeface="Arial" charset="0"/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What do we do at each step?</a:t>
            </a:r>
          </a:p>
          <a:p>
            <a:pPr>
              <a:buFontTx/>
              <a:buNone/>
            </a:pPr>
            <a:endParaRPr lang="en-US" altLang="en-US" sz="1800" dirty="0">
              <a:latin typeface="Courier New" pitchFamily="49" charset="0"/>
              <a:cs typeface="Arial" charset="0"/>
            </a:endParaRPr>
          </a:p>
        </p:txBody>
      </p:sp>
      <p:pic>
        <p:nvPicPr>
          <p:cNvPr id="19460" name="Picture 6" descr="C:\Users\dwharder\Desktop\bb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708275"/>
            <a:ext cx="5030787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27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280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Internal nodes:</a:t>
            </a:r>
          </a:p>
        </p:txBody>
      </p:sp>
      <p:pic>
        <p:nvPicPr>
          <p:cNvPr id="13316" name="Picture 2" descr="C:\Users\dwharder\Desktop\v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917700"/>
            <a:ext cx="5759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7C76CF-89DC-4B8B-A4B3-CB855E731EA9}"/>
              </a:ext>
            </a:extLst>
          </p:cNvPr>
          <p:cNvSpPr/>
          <p:nvPr/>
        </p:nvSpPr>
        <p:spPr>
          <a:xfrm>
            <a:off x="4139952" y="2564904"/>
            <a:ext cx="2232248" cy="50405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688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Printing a Hierarchy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a directory, we initialize a tab level at the root to 0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then do:</a:t>
            </a: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Before the children are traversed, we must: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dirty="0">
                <a:latin typeface="Arial" charset="0"/>
                <a:cs typeface="Arial" charset="0"/>
              </a:rPr>
              <a:t>Indent an appropriate number of tabs, and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dirty="0">
                <a:latin typeface="Arial" charset="0"/>
                <a:cs typeface="Arial" charset="0"/>
              </a:rPr>
              <a:t>Print the name of the directory followed by a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'/'</a:t>
            </a:r>
            <a:endParaRPr lang="en-US" altLang="en-US" dirty="0">
              <a:latin typeface="Arial" charset="0"/>
              <a:cs typeface="Arial" charset="0"/>
            </a:endParaRP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In recursively traversing the children: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dirty="0">
                <a:latin typeface="Arial" charset="0"/>
                <a:cs typeface="Arial" charset="0"/>
              </a:rPr>
              <a:t>A value of one plus the current tab level must be passed to the children, and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dirty="0">
                <a:latin typeface="Arial" charset="0"/>
                <a:cs typeface="Arial" charset="0"/>
              </a:rPr>
              <a:t>No information must be passed back</a:t>
            </a: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Once all children have been traversed, we are finished</a:t>
            </a:r>
          </a:p>
        </p:txBody>
      </p:sp>
    </p:spTree>
    <p:extLst>
      <p:ext uri="{BB962C8B-B14F-4D97-AF65-F5344CB8AC3E}">
        <p14:creationId xmlns:p14="http://schemas.microsoft.com/office/powerpoint/2010/main" val="42647484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Printing a Hierarchy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Assume the function </a:t>
            </a:r>
            <a:r>
              <a:rPr lang="en-US" altLang="en-US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print_tabs</a:t>
            </a:r>
            <a:r>
              <a:rPr lang="en-US" altLang="en-US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(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n )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prints </a:t>
            </a:r>
            <a:r>
              <a:rPr lang="en-US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tabs</a:t>
            </a:r>
          </a:p>
          <a:p>
            <a:pPr lvl="1">
              <a:buFontTx/>
              <a:buNone/>
            </a:pPr>
            <a:endParaRPr lang="en-US" altLang="en-US" sz="1500" dirty="0">
              <a:latin typeface="Consolas" pitchFamily="49" charset="0"/>
              <a:cs typeface="Consolas" pitchFamily="49" charset="0"/>
            </a:endParaRPr>
          </a:p>
          <a:p>
            <a:pPr lvl="1">
              <a:buFontTx/>
              <a:buNone/>
            </a:pP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altLang="en-US" sz="15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 Type&gt;</a:t>
            </a:r>
          </a:p>
          <a:p>
            <a:pPr lvl="1">
              <a:buFontTx/>
              <a:buNone/>
            </a:pP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altLang="en-US" sz="15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5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print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( </a:t>
            </a:r>
            <a:r>
              <a:rPr lang="en-US" altLang="en-US" sz="15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5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5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depth 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) </a:t>
            </a:r>
            <a:r>
              <a:rPr lang="en-US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1">
              <a:buFontTx/>
              <a:buNone/>
            </a:pP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1500" dirty="0" err="1">
                <a:latin typeface="Consolas" pitchFamily="49" charset="0"/>
                <a:cs typeface="Consolas" pitchFamily="49" charset="0"/>
              </a:rPr>
              <a:t>print_tabs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( depth );</a:t>
            </a:r>
          </a:p>
          <a:p>
            <a:pPr lvl="1">
              <a:buFontTx/>
              <a:buNone/>
            </a:pP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1500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::</a:t>
            </a:r>
            <a:r>
              <a:rPr lang="en-US" altLang="en-US" sz="15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 &lt;&lt; retrieve()-&gt;name() &lt;&lt; '/' &lt;&lt; </a:t>
            </a:r>
            <a:r>
              <a:rPr lang="en-US" altLang="en-US" sz="1500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::</a:t>
            </a:r>
            <a:r>
              <a:rPr lang="en-US" altLang="en-US" sz="1500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1">
              <a:buFontTx/>
              <a:buNone/>
            </a:pP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 </a:t>
            </a:r>
          </a:p>
          <a:p>
            <a:pPr lvl="1">
              <a:buFontTx/>
              <a:buNone/>
            </a:pP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en-US" sz="15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for (</a:t>
            </a:r>
          </a:p>
          <a:p>
            <a:pPr lvl="1">
              <a:buFontTx/>
              <a:buNone/>
            </a:pPr>
            <a:r>
              <a:rPr lang="en-US" altLang="en-US" sz="15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altLang="en-US" sz="1500" dirty="0" err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Single_node</a:t>
            </a:r>
            <a:r>
              <a:rPr lang="en-US" altLang="en-US" sz="15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1500" dirty="0" err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5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*&gt; *</a:t>
            </a:r>
            <a:r>
              <a:rPr lang="en-US" altLang="en-US" sz="1500" dirty="0" err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5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en-US" sz="1500" dirty="0" err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children.head</a:t>
            </a:r>
            <a:r>
              <a:rPr lang="en-US" altLang="en-US" sz="15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lvl="1">
              <a:buFontTx/>
              <a:buNone/>
            </a:pPr>
            <a:r>
              <a:rPr lang="en-US" altLang="en-US" sz="15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altLang="en-US" sz="1500" dirty="0" err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5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!= 0; </a:t>
            </a:r>
            <a:r>
              <a:rPr lang="en-US" altLang="en-US" sz="1500" dirty="0" err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5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en-US" sz="1500" dirty="0" err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5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-&gt;next()</a:t>
            </a:r>
          </a:p>
          <a:p>
            <a:pPr lvl="1">
              <a:buFontTx/>
              <a:buNone/>
            </a:pPr>
            <a:r>
              <a:rPr lang="en-US" altLang="en-US" sz="15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)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1">
              <a:buFontTx/>
              <a:buNone/>
            </a:pP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altLang="en-US" sz="15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500" dirty="0" err="1"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-&gt;retrieve()-&gt;</a:t>
            </a:r>
            <a:r>
              <a:rPr lang="en-US" altLang="en-US" sz="15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print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en-US" sz="15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5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depth + 1 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lvl="1">
              <a:buFontTx/>
              <a:buNone/>
            </a:pP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   }</a:t>
            </a:r>
          </a:p>
          <a:p>
            <a:pPr lvl="1">
              <a:buFontTx/>
              <a:buNone/>
            </a:pP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411971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Determining Memory Usage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Printing the directory memory usage of this </a:t>
            </a:r>
            <a:r>
              <a:rPr lang="en-US" altLang="en-US" dirty="0">
                <a:latin typeface="Arial" charset="0"/>
                <a:cs typeface="Arial" charset="0"/>
              </a:rPr>
              <a:t>directory structure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:</a:t>
            </a:r>
            <a:endParaRPr lang="en-US" altLang="en-US" sz="18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dirty="0">
                <a:latin typeface="Courier New" pitchFamily="49" charset="0"/>
                <a:cs typeface="Arial" charset="0"/>
              </a:rPr>
              <a:t>				</a:t>
            </a:r>
            <a:r>
              <a:rPr lang="en-US" altLang="en-US" sz="1800" b="1" dirty="0">
                <a:latin typeface="Courier New" pitchFamily="49" charset="0"/>
                <a:cs typeface="Arial" charset="0"/>
              </a:rPr>
              <a:t>      bin/ 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12</a:t>
            </a:r>
          </a:p>
          <a:p>
            <a:pPr>
              <a:buFontTx/>
              <a:buNone/>
            </a:pPr>
            <a:r>
              <a:rPr lang="en-US" altLang="en-US" sz="1800" b="1" dirty="0">
                <a:latin typeface="Courier New" pitchFamily="49" charset="0"/>
                <a:cs typeface="Arial" charset="0"/>
              </a:rPr>
              <a:t>				      local/ 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15</a:t>
            </a:r>
          </a:p>
          <a:p>
            <a:pPr>
              <a:buFontTx/>
              <a:buNone/>
            </a:pPr>
            <a:r>
              <a:rPr lang="en-US" altLang="en-US" sz="1800" b="1" dirty="0">
                <a:latin typeface="Courier New" pitchFamily="49" charset="0"/>
                <a:cs typeface="Arial" charset="0"/>
              </a:rPr>
              <a:t>				   </a:t>
            </a:r>
            <a:r>
              <a:rPr lang="en-US" altLang="en-US" sz="1800" b="1" dirty="0" err="1">
                <a:latin typeface="Courier New" pitchFamily="49" charset="0"/>
                <a:cs typeface="Arial" charset="0"/>
              </a:rPr>
              <a:t>usr</a:t>
            </a:r>
            <a:r>
              <a:rPr lang="en-US" altLang="en-US" sz="1800" b="1" dirty="0">
                <a:latin typeface="Courier New" pitchFamily="49" charset="0"/>
                <a:cs typeface="Arial" charset="0"/>
              </a:rPr>
              <a:t>/ 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31</a:t>
            </a:r>
          </a:p>
          <a:p>
            <a:pPr>
              <a:buFontTx/>
              <a:buNone/>
            </a:pPr>
            <a:r>
              <a:rPr lang="en-US" altLang="en-US" sz="1800" b="1" dirty="0">
                <a:latin typeface="Courier New" pitchFamily="49" charset="0"/>
                <a:cs typeface="Arial" charset="0"/>
              </a:rPr>
              <a:t>				      </a:t>
            </a:r>
            <a:r>
              <a:rPr lang="en-US" altLang="en-US" sz="1800" b="1" dirty="0" err="1">
                <a:latin typeface="Courier New" pitchFamily="49" charset="0"/>
                <a:cs typeface="Arial" charset="0"/>
              </a:rPr>
              <a:t>adm</a:t>
            </a:r>
            <a:r>
              <a:rPr lang="en-US" altLang="en-US" sz="1800" b="1" dirty="0">
                <a:latin typeface="Courier New" pitchFamily="49" charset="0"/>
                <a:cs typeface="Arial" charset="0"/>
              </a:rPr>
              <a:t>/ 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6</a:t>
            </a:r>
          </a:p>
          <a:p>
            <a:pPr>
              <a:buFontTx/>
              <a:buNone/>
            </a:pPr>
            <a:r>
              <a:rPr lang="en-US" altLang="en-US" sz="1800" b="1" dirty="0">
                <a:latin typeface="Courier New" pitchFamily="49" charset="0"/>
                <a:cs typeface="Arial" charset="0"/>
              </a:rPr>
              <a:t>				      </a:t>
            </a:r>
            <a:r>
              <a:rPr lang="en-US" altLang="en-US" sz="1800" b="1" dirty="0" err="1">
                <a:latin typeface="Courier New" pitchFamily="49" charset="0"/>
                <a:cs typeface="Arial" charset="0"/>
              </a:rPr>
              <a:t>cron</a:t>
            </a:r>
            <a:r>
              <a:rPr lang="en-US" altLang="en-US" sz="1800" b="1" dirty="0">
                <a:latin typeface="Courier New" pitchFamily="49" charset="0"/>
                <a:cs typeface="Arial" charset="0"/>
              </a:rPr>
              <a:t>/ 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5</a:t>
            </a:r>
          </a:p>
          <a:p>
            <a:pPr>
              <a:buFontTx/>
              <a:buNone/>
            </a:pPr>
            <a:r>
              <a:rPr lang="en-US" altLang="en-US" sz="1800" b="1" dirty="0">
                <a:latin typeface="Courier New" pitchFamily="49" charset="0"/>
                <a:cs typeface="Arial" charset="0"/>
              </a:rPr>
              <a:t>				      log/ 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9</a:t>
            </a:r>
          </a:p>
          <a:p>
            <a:pPr>
              <a:buFontTx/>
              <a:buNone/>
            </a:pPr>
            <a:r>
              <a:rPr lang="en-US" altLang="en-US" sz="1800" b="1" dirty="0">
                <a:latin typeface="Courier New" pitchFamily="49" charset="0"/>
                <a:cs typeface="Arial" charset="0"/>
              </a:rPr>
              <a:t>				   </a:t>
            </a:r>
            <a:r>
              <a:rPr lang="en-US" altLang="en-US" sz="1800" b="1" dirty="0" err="1">
                <a:latin typeface="Courier New" pitchFamily="49" charset="0"/>
                <a:cs typeface="Arial" charset="0"/>
              </a:rPr>
              <a:t>var</a:t>
            </a:r>
            <a:r>
              <a:rPr lang="en-US" altLang="en-US" sz="1800" b="1" dirty="0">
                <a:latin typeface="Courier New" pitchFamily="49" charset="0"/>
                <a:cs typeface="Arial" charset="0"/>
              </a:rPr>
              <a:t>/ 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23</a:t>
            </a:r>
          </a:p>
          <a:p>
            <a:pPr>
              <a:buFontTx/>
              <a:buNone/>
            </a:pPr>
            <a:r>
              <a:rPr lang="en-US" altLang="en-US" sz="1800" b="1" dirty="0">
                <a:latin typeface="Courier New" pitchFamily="49" charset="0"/>
                <a:cs typeface="Arial" charset="0"/>
              </a:rPr>
              <a:t>				/ 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61</a:t>
            </a:r>
          </a:p>
        </p:txBody>
      </p:sp>
      <p:pic>
        <p:nvPicPr>
          <p:cNvPr id="23556" name="Picture 6" descr="C:\Users\dwharder\Desktop\bb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136204"/>
            <a:ext cx="5976937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5709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Determining Memory Usage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a directory, we initialize a tab level at the root to 0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then do:</a:t>
            </a: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Before the children are traversed, we must: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dirty="0">
                <a:latin typeface="Arial" charset="0"/>
                <a:cs typeface="Arial" charset="0"/>
              </a:rPr>
              <a:t>Initialize the memory usage to that in the current directory.</a:t>
            </a: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In recursively traversing the children: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dirty="0">
                <a:latin typeface="Arial" charset="0"/>
                <a:cs typeface="Arial" charset="0"/>
              </a:rPr>
              <a:t>A value of one plus the current tab level must be passed to the children, and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dirty="0">
                <a:latin typeface="Arial" charset="0"/>
                <a:cs typeface="Arial" charset="0"/>
              </a:rPr>
              <a:t>Each child will return the memory used within its directories and this must be added to the current memory usage.</a:t>
            </a: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Once all children have been traversed, we must: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dirty="0">
                <a:latin typeface="Arial" charset="0"/>
                <a:cs typeface="Arial" charset="0"/>
              </a:rPr>
              <a:t>Print the appropriate number of tabs,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dirty="0">
                <a:latin typeface="Arial" charset="0"/>
                <a:cs typeface="Arial" charset="0"/>
              </a:rPr>
              <a:t>Print the name of  the directory followed by a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"/ "</a:t>
            </a:r>
            <a:r>
              <a:rPr lang="en-US" altLang="en-US" dirty="0">
                <a:latin typeface="Arial" charset="0"/>
                <a:cs typeface="Arial" charset="0"/>
              </a:rPr>
              <a:t>, and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dirty="0">
                <a:latin typeface="Arial" charset="0"/>
                <a:cs typeface="Arial" charset="0"/>
              </a:rPr>
              <a:t>Print the memory used by this directory and its descendants</a:t>
            </a: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Return the memory usage by this directory and its descendants</a:t>
            </a:r>
          </a:p>
        </p:txBody>
      </p:sp>
    </p:spTree>
    <p:extLst>
      <p:ext uri="{BB962C8B-B14F-4D97-AF65-F5344CB8AC3E}">
        <p14:creationId xmlns:p14="http://schemas.microsoft.com/office/powerpoint/2010/main" val="18289930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Printing a Hierarchy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 lvl="1">
              <a:buFontTx/>
              <a:buNone/>
            </a:pP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altLang="en-US" sz="15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 Type&gt;</a:t>
            </a:r>
          </a:p>
          <a:p>
            <a:pPr lvl="1">
              <a:buFontTx/>
              <a:buNone/>
            </a:pPr>
            <a:r>
              <a:rPr lang="en-US" altLang="en-US" sz="15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500" dirty="0" err="1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5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du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( </a:t>
            </a:r>
            <a:r>
              <a:rPr lang="en-US" altLang="en-US" sz="15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5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5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depth 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) </a:t>
            </a:r>
            <a:r>
              <a:rPr lang="en-US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1">
              <a:buFontTx/>
              <a:buNone/>
            </a:pP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15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5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usage 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= retrieve()-&gt;memory();</a:t>
            </a:r>
          </a:p>
          <a:p>
            <a:pPr lvl="1">
              <a:buFontTx/>
              <a:buNone/>
            </a:pP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 </a:t>
            </a:r>
          </a:p>
          <a:p>
            <a:pPr lvl="1">
              <a:buFontTx/>
              <a:buNone/>
            </a:pP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en-US" sz="15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for (</a:t>
            </a:r>
          </a:p>
          <a:p>
            <a:pPr lvl="1">
              <a:buFontTx/>
              <a:buNone/>
            </a:pPr>
            <a:r>
              <a:rPr lang="en-US" altLang="en-US" sz="15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altLang="en-US" sz="1500" dirty="0" err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Single_node</a:t>
            </a:r>
            <a:r>
              <a:rPr lang="en-US" altLang="en-US" sz="15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1500" dirty="0" err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5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*&gt; *</a:t>
            </a:r>
            <a:r>
              <a:rPr lang="en-US" altLang="en-US" sz="1500" dirty="0" err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5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en-US" sz="1500" dirty="0" err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children.head</a:t>
            </a:r>
            <a:r>
              <a:rPr lang="en-US" altLang="en-US" sz="15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lvl="1">
              <a:buFontTx/>
              <a:buNone/>
            </a:pPr>
            <a:r>
              <a:rPr lang="en-US" altLang="en-US" sz="15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altLang="en-US" sz="1500" dirty="0" err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5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!= 0; </a:t>
            </a:r>
            <a:r>
              <a:rPr lang="en-US" altLang="en-US" sz="1500" dirty="0" err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5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en-US" sz="1500" dirty="0" err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5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-&gt;next()</a:t>
            </a:r>
          </a:p>
          <a:p>
            <a:pPr lvl="1">
              <a:buFontTx/>
              <a:buNone/>
            </a:pPr>
            <a:r>
              <a:rPr lang="en-US" altLang="en-US" sz="15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)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1">
              <a:buFontTx/>
              <a:buNone/>
            </a:pP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altLang="en-US" sz="15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usage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 += </a:t>
            </a:r>
            <a:r>
              <a:rPr lang="en-US" altLang="en-US" sz="1500" dirty="0" err="1">
                <a:latin typeface="Consolas" pitchFamily="49" charset="0"/>
                <a:cs typeface="Consolas" pitchFamily="49" charset="0"/>
              </a:rPr>
              <a:t>ptr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-&gt;retrieve()-&gt;</a:t>
            </a:r>
            <a:r>
              <a:rPr lang="en-US" altLang="en-US" sz="15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du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en-US" sz="15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5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depth + 1 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lvl="1">
              <a:buFontTx/>
              <a:buNone/>
            </a:pP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   }</a:t>
            </a:r>
          </a:p>
          <a:p>
            <a:pPr lvl="1">
              <a:buFontTx/>
              <a:buNone/>
            </a:pPr>
            <a:endParaRPr lang="en-US" altLang="en-US" sz="1500" dirty="0">
              <a:latin typeface="Consolas" pitchFamily="49" charset="0"/>
              <a:cs typeface="Consolas" pitchFamily="49" charset="0"/>
            </a:endParaRPr>
          </a:p>
          <a:p>
            <a:pPr lvl="1">
              <a:buFontTx/>
              <a:buNone/>
            </a:pP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1500" dirty="0" err="1">
                <a:latin typeface="Consolas" pitchFamily="49" charset="0"/>
                <a:cs typeface="Consolas" pitchFamily="49" charset="0"/>
              </a:rPr>
              <a:t>print_tabs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( depth );</a:t>
            </a:r>
          </a:p>
          <a:p>
            <a:pPr lvl="1">
              <a:buFontTx/>
              <a:buNone/>
            </a:pP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1500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::</a:t>
            </a:r>
            <a:r>
              <a:rPr lang="en-US" altLang="en-US" sz="15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 &lt;&lt; retrieve()-&gt;name() &lt;&lt; "/ " &lt;&lt; </a:t>
            </a:r>
            <a:r>
              <a:rPr lang="en-US" altLang="en-US" sz="15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usage 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&lt;&lt; </a:t>
            </a:r>
            <a:r>
              <a:rPr lang="en-US" altLang="en-US" sz="1500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::</a:t>
            </a:r>
            <a:r>
              <a:rPr lang="en-US" altLang="en-US" sz="1500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1">
              <a:buFontTx/>
              <a:buNone/>
            </a:pPr>
            <a:endParaRPr lang="en-US" altLang="en-US" sz="1500" dirty="0">
              <a:latin typeface="Consolas" pitchFamily="49" charset="0"/>
              <a:cs typeface="Consolas" pitchFamily="49" charset="0"/>
            </a:endParaRPr>
          </a:p>
          <a:p>
            <a:pPr lvl="1">
              <a:buFontTx/>
              <a:buNone/>
            </a:pP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	return </a:t>
            </a:r>
            <a:r>
              <a:rPr lang="en-US" altLang="en-US" sz="15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usage</a:t>
            </a: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1">
              <a:buFontTx/>
              <a:buNone/>
            </a:pPr>
            <a:r>
              <a:rPr lang="en-US" altLang="en-US" sz="15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9515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 height()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dirty="0">
                <a:latin typeface="Arial" charset="0"/>
                <a:cs typeface="Arial" charset="0"/>
              </a:rPr>
              <a:t> function is recursive in nature:</a:t>
            </a: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Before the children are traversed, we assume that the node has no children and we set the height to zero:  </a:t>
            </a:r>
            <a:r>
              <a:rPr lang="en-US" altLang="en-US" i="1" dirty="0" err="1">
                <a:latin typeface="Times" pitchFamily="18" charset="0"/>
                <a:cs typeface="Arial" charset="0"/>
              </a:rPr>
              <a:t>h</a:t>
            </a:r>
            <a:r>
              <a:rPr lang="en-US" altLang="en-US" baseline="-25000" dirty="0" err="1">
                <a:latin typeface="Times" pitchFamily="18" charset="0"/>
                <a:cs typeface="Arial" charset="0"/>
              </a:rPr>
              <a:t>current</a:t>
            </a:r>
            <a:r>
              <a:rPr lang="en-US" altLang="en-US" i="1" dirty="0">
                <a:latin typeface="Times" pitchFamily="18" charset="0"/>
                <a:cs typeface="Arial" charset="0"/>
              </a:rPr>
              <a:t> </a:t>
            </a:r>
            <a:r>
              <a:rPr lang="en-US" altLang="en-US" dirty="0">
                <a:latin typeface="Times" pitchFamily="18" charset="0"/>
                <a:cs typeface="Arial" charset="0"/>
              </a:rPr>
              <a:t>= 0</a:t>
            </a:r>
            <a:endParaRPr lang="en-US" altLang="en-US" dirty="0">
              <a:latin typeface="Arial" charset="0"/>
              <a:cs typeface="Arial" charset="0"/>
            </a:endParaRP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In recursively traversing the children, each child returns its height </a:t>
            </a:r>
            <a:r>
              <a:rPr lang="en-US" altLang="en-US" i="1" dirty="0">
                <a:latin typeface="Times" pitchFamily="18" charset="0"/>
                <a:cs typeface="Arial" charset="0"/>
              </a:rPr>
              <a:t>h </a:t>
            </a:r>
            <a:r>
              <a:rPr lang="en-US" altLang="en-US" dirty="0">
                <a:latin typeface="Arial" charset="0"/>
                <a:cs typeface="Arial" charset="0"/>
              </a:rPr>
              <a:t>and we update the height if </a:t>
            </a:r>
            <a:r>
              <a:rPr lang="en-US" altLang="en-US" dirty="0">
                <a:latin typeface="Times" pitchFamily="18" charset="0"/>
                <a:cs typeface="Arial" charset="0"/>
              </a:rPr>
              <a:t>1 + </a:t>
            </a:r>
            <a:r>
              <a:rPr lang="en-US" altLang="en-US" i="1" dirty="0">
                <a:latin typeface="Times" pitchFamily="18" charset="0"/>
                <a:cs typeface="Arial" charset="0"/>
              </a:rPr>
              <a:t>h</a:t>
            </a:r>
            <a:r>
              <a:rPr lang="en-US" altLang="en-US" dirty="0">
                <a:latin typeface="Times" pitchFamily="18" charset="0"/>
                <a:cs typeface="Arial" charset="0"/>
              </a:rPr>
              <a:t> &gt; </a:t>
            </a:r>
            <a:r>
              <a:rPr lang="en-US" altLang="en-US" i="1" dirty="0" err="1">
                <a:latin typeface="Times" pitchFamily="18" charset="0"/>
                <a:cs typeface="Arial" charset="0"/>
              </a:rPr>
              <a:t>h</a:t>
            </a:r>
            <a:r>
              <a:rPr lang="en-US" altLang="en-US" baseline="-25000" dirty="0" err="1">
                <a:latin typeface="Times" pitchFamily="18" charset="0"/>
                <a:cs typeface="Arial" charset="0"/>
              </a:rPr>
              <a:t>current</a:t>
            </a:r>
            <a:endParaRPr lang="en-US" altLang="en-US" dirty="0">
              <a:latin typeface="Times" pitchFamily="18" charset="0"/>
              <a:cs typeface="Arial" charset="0"/>
            </a:endParaRP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dirty="0">
                <a:latin typeface="Arial" charset="0"/>
                <a:cs typeface="Arial" charset="0"/>
              </a:rPr>
              <a:t>Once all children have been traversed, we return </a:t>
            </a:r>
            <a:r>
              <a:rPr lang="en-US" altLang="en-US" i="1" dirty="0" err="1">
                <a:latin typeface="Times" pitchFamily="18" charset="0"/>
                <a:cs typeface="Arial" charset="0"/>
              </a:rPr>
              <a:t>h</a:t>
            </a:r>
            <a:r>
              <a:rPr lang="en-US" altLang="en-US" baseline="-25000" dirty="0" err="1">
                <a:latin typeface="Times" pitchFamily="18" charset="0"/>
                <a:cs typeface="Arial" charset="0"/>
              </a:rPr>
              <a:t>current</a:t>
            </a: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When the root returns a value, that is the height of the tree</a:t>
            </a:r>
          </a:p>
        </p:txBody>
      </p:sp>
      <p:pic>
        <p:nvPicPr>
          <p:cNvPr id="18437" name="Picture 5" descr="C:\Users\dwharder\Desktop\asldj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365625"/>
            <a:ext cx="4176713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36434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Tree structure</a:t>
            </a:r>
          </a:p>
          <a:p>
            <a:r>
              <a:rPr lang="en-US" altLang="zh-CN" dirty="0"/>
              <a:t>Implementation</a:t>
            </a:r>
          </a:p>
          <a:p>
            <a:r>
              <a:rPr lang="en-US" altLang="zh-CN" dirty="0"/>
              <a:t>Tree traversal</a:t>
            </a:r>
          </a:p>
          <a:p>
            <a:r>
              <a:rPr lang="en-US" altLang="en-CA" dirty="0">
                <a:solidFill>
                  <a:srgbClr val="FF0000"/>
                </a:solidFill>
                <a:sym typeface="+mn-ea"/>
              </a:rPr>
              <a:t>Monte Carlo tree search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Forest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88973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59373"/>
            <a:ext cx="8229600" cy="1143000"/>
          </a:xfrm>
        </p:spPr>
        <p:txBody>
          <a:bodyPr/>
          <a:lstStyle/>
          <a:p>
            <a:r>
              <a:rPr lang="en-CA" altLang="en-US" dirty="0"/>
              <a:t>Game: </a:t>
            </a:r>
            <a:r>
              <a:rPr lang="en-US" altLang="en-CA" dirty="0">
                <a:latin typeface="Arial" panose="020B0604020202020204" pitchFamily="34" charset="0"/>
                <a:cs typeface="Arial" panose="020B0604020202020204" pitchFamily="34" charset="0"/>
              </a:rPr>
              <a:t>Tic-Tac-Toe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67360" y="1158875"/>
            <a:ext cx="8229600" cy="4525963"/>
          </a:xfr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  <a:t>	Suppose </a:t>
            </a:r>
            <a:r>
              <a:rPr lang="en-US" altLang="en-CA" dirty="0">
                <a:latin typeface="Arial" panose="020B0604020202020204" pitchFamily="34" charset="0"/>
                <a:cs typeface="Arial" panose="020B0604020202020204" pitchFamily="34" charset="0"/>
              </a:rPr>
              <a:t>Alice and Bob are playing tic-tac-toe. How can Alice or Bob find the best actions (for a game state)?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980" y="4365625"/>
            <a:ext cx="2164080" cy="218313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59373"/>
            <a:ext cx="8229600" cy="1143000"/>
          </a:xfrm>
        </p:spPr>
        <p:txBody>
          <a:bodyPr/>
          <a:lstStyle/>
          <a:p>
            <a:r>
              <a:rPr lang="en-CA" altLang="en-US" dirty="0"/>
              <a:t>Game: </a:t>
            </a:r>
            <a:r>
              <a:rPr lang="en-US" altLang="en-CA" dirty="0"/>
              <a:t>Tic-Tac-Toe</a:t>
            </a:r>
            <a:endParaRPr lang="en-US" alt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67360" y="1158875"/>
            <a:ext cx="8229600" cy="4525963"/>
          </a:xfr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CA" altLang="en-US" dirty="0"/>
              <a:t>	Suppose </a:t>
            </a:r>
            <a:r>
              <a:rPr lang="en-US" altLang="en-CA" dirty="0"/>
              <a:t>Alice and Bob are playing tic-tac-toe. How can Alice or Bob find the best actions (for a game state)?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CA" dirty="0">
                <a:latin typeface="Arial" panose="020B0604020202020204" pitchFamily="34" charset="0"/>
                <a:cs typeface="Arial" panose="020B0604020202020204" pitchFamily="34" charset="0"/>
              </a:rPr>
              <a:t>The structure of all possible situations is a </a:t>
            </a:r>
            <a:r>
              <a:rPr lang="en-US" altLang="en-CA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tree!</a:t>
            </a:r>
          </a:p>
          <a:p>
            <a:pPr lvl="1"/>
            <a:r>
              <a:rPr lang="en-US" altLang="en-US" sz="2000" dirty="0">
                <a:sym typeface="+mn-ea"/>
              </a:rPr>
              <a:t>Node is a state and link is an action</a:t>
            </a:r>
            <a:endParaRPr lang="en-CA" altLang="en-US" sz="2000" dirty="0"/>
          </a:p>
          <a:p>
            <a:pPr lvl="1"/>
            <a:r>
              <a:rPr lang="en-US" altLang="en-CA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DFS the tree and find the best actions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3309542"/>
            <a:ext cx="5017264" cy="3364184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59373"/>
            <a:ext cx="8229600" cy="1143000"/>
          </a:xfrm>
        </p:spPr>
        <p:txBody>
          <a:bodyPr/>
          <a:lstStyle/>
          <a:p>
            <a:r>
              <a:rPr lang="en-CA" altLang="en-US" dirty="0"/>
              <a:t>Game: </a:t>
            </a:r>
            <a:r>
              <a:rPr lang="en-US" altLang="en-CA" dirty="0"/>
              <a:t>Tic-Tac-Toe</a:t>
            </a:r>
            <a:endParaRPr lang="en-US" alt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360" y="1431092"/>
                <a:ext cx="8229600" cy="83308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None/>
                </a:pPr>
                <a:r>
                  <a:rPr lang="en-CA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altLang="en-CA" sz="2000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How many nodes does the game tree have?</a:t>
                </a:r>
              </a:p>
              <a:p>
                <a:pPr lvl="1"/>
                <a:r>
                  <a:rPr lang="en-US" altLang="en-CA" sz="2000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O(</a:t>
                </a:r>
                <a14:m>
                  <m:oMath xmlns:m="http://schemas.openxmlformats.org/officeDocument/2006/math">
                    <m:r>
                      <a:rPr lang="en-US" altLang="en-CA" sz="2000" i="1" dirty="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𝑛</m:t>
                    </m:r>
                    <m:r>
                      <a:rPr lang="en-US" altLang="en-CA" sz="2000" i="1" dirty="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!</m:t>
                    </m:r>
                  </m:oMath>
                </a14:m>
                <a:r>
                  <a:rPr lang="en-US" altLang="en-CA" sz="2000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)</a:t>
                </a:r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360" y="1431092"/>
                <a:ext cx="8229600" cy="833085"/>
              </a:xfrm>
              <a:blipFill>
                <a:blip r:embed="rId3"/>
                <a:stretch>
                  <a:fillRect t="-3676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E8575C0-1FFF-49F6-ABEB-8805CADC6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1406428"/>
            <a:ext cx="1715497" cy="171549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0B2C5E-400E-400C-A9E9-A09A09BEC40B}"/>
              </a:ext>
            </a:extLst>
          </p:cNvPr>
          <p:cNvSpPr txBox="1">
            <a:spLocks/>
          </p:cNvSpPr>
          <p:nvPr/>
        </p:nvSpPr>
        <p:spPr bwMode="auto">
          <a:xfrm>
            <a:off x="476957" y="3250356"/>
            <a:ext cx="822960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altLang="en-CA" dirty="0">
                <a:sym typeface="+mn-ea"/>
              </a:rPr>
              <a:t>DFS is infeasible to search all (leaf) nodes for the game tree in a limited time and computation budget.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en-CA" dirty="0">
              <a:sym typeface="+mn-ea"/>
            </a:endParaRPr>
          </a:p>
          <a:p>
            <a:pPr marL="342900" lvl="1">
              <a:buFont typeface="Arial" charset="0"/>
              <a:buNone/>
            </a:pPr>
            <a:endParaRPr lang="en-US" altLang="en-CA" sz="2000" dirty="0"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0F0552D-1B9A-47AF-AB67-5A0E1420569B}"/>
                  </a:ext>
                </a:extLst>
              </p:cNvPr>
              <p:cNvSpPr/>
              <p:nvPr/>
            </p:nvSpPr>
            <p:spPr>
              <a:xfrm>
                <a:off x="467360" y="2410474"/>
                <a:ext cx="55448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1" indent="0">
                  <a:buNone/>
                </a:pPr>
                <a:r>
                  <a:rPr lang="en-US" altLang="en-CA" sz="2000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Not so big when </a:t>
                </a:r>
                <a14:m>
                  <m:oMath xmlns:m="http://schemas.openxmlformats.org/officeDocument/2006/math">
                    <m:r>
                      <a:rPr lang="en-US" altLang="en-CA" sz="2000" i="1" dirty="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𝑛</m:t>
                    </m:r>
                    <m:r>
                      <a:rPr lang="en-US" altLang="en-CA" sz="2000" i="1" dirty="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=9</m:t>
                    </m:r>
                  </m:oMath>
                </a14:m>
                <a:r>
                  <a:rPr lang="en-US" altLang="en-CA" sz="2000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, how about </a:t>
                </a:r>
                <a14:m>
                  <m:oMath xmlns:m="http://schemas.openxmlformats.org/officeDocument/2006/math">
                    <m:r>
                      <a:rPr lang="en-US" altLang="en-CA" sz="2000" i="1" dirty="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𝑛</m:t>
                    </m:r>
                    <m:r>
                      <a:rPr lang="en-US" altLang="en-CA" sz="2000" i="1" dirty="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=25</m:t>
                    </m:r>
                  </m:oMath>
                </a14:m>
                <a:r>
                  <a:rPr lang="en-US" altLang="en-CA" sz="2000" dirty="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?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0F0552D-1B9A-47AF-AB67-5A0E14205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60" y="2410474"/>
                <a:ext cx="5544800" cy="400110"/>
              </a:xfrm>
              <a:prstGeom prst="rect">
                <a:avLst/>
              </a:prstGeom>
              <a:blipFill>
                <a:blip r:embed="rId5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22377</TotalTime>
  <Words>5550</Words>
  <Application>Microsoft Office PowerPoint</Application>
  <PresentationFormat>全屏显示(4:3)</PresentationFormat>
  <Paragraphs>1028</Paragraphs>
  <Slides>118</Slides>
  <Notes>89</Notes>
  <HiddenSlides>39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118</vt:i4>
      </vt:variant>
    </vt:vector>
  </HeadingPairs>
  <TitlesOfParts>
    <vt:vector size="128" baseType="lpstr">
      <vt:lpstr>宋体</vt:lpstr>
      <vt:lpstr>Arial</vt:lpstr>
      <vt:lpstr>Calibri</vt:lpstr>
      <vt:lpstr>Cambria Math</vt:lpstr>
      <vt:lpstr>Consolas</vt:lpstr>
      <vt:lpstr>Courier New</vt:lpstr>
      <vt:lpstr>Symbol</vt:lpstr>
      <vt:lpstr>Times</vt:lpstr>
      <vt:lpstr>Times New Roman</vt:lpstr>
      <vt:lpstr>Custom Design</vt:lpstr>
      <vt:lpstr>CS101  Algorithms and Data Structures</vt:lpstr>
      <vt:lpstr>Outline</vt:lpstr>
      <vt:lpstr>Trees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Example: XHTML</vt:lpstr>
      <vt:lpstr>Example: XHTML</vt:lpstr>
      <vt:lpstr>Example: XML</vt:lpstr>
      <vt:lpstr>Outline</vt:lpstr>
      <vt:lpstr>General Trees</vt:lpstr>
      <vt:lpstr>Operations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 Using Array</vt:lpstr>
      <vt:lpstr>Alternative Implementation</vt:lpstr>
      <vt:lpstr>Parent Pointer Tree</vt:lpstr>
      <vt:lpstr>Parent Pointer Tree</vt:lpstr>
      <vt:lpstr>Implementation</vt:lpstr>
      <vt:lpstr>Implementation</vt:lpstr>
      <vt:lpstr>Implementation</vt:lpstr>
      <vt:lpstr>Outline</vt:lpstr>
      <vt:lpstr>Tree Traversals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Depth-first Traversal</vt:lpstr>
      <vt:lpstr>Depth-first Traversal</vt:lpstr>
      <vt:lpstr>Pre-ordering</vt:lpstr>
      <vt:lpstr>Post-ordering</vt:lpstr>
      <vt:lpstr>Exercise</vt:lpstr>
      <vt:lpstr>Implementing Depth-First Traversals</vt:lpstr>
      <vt:lpstr>Implementing Depth-First Traversals</vt:lpstr>
      <vt:lpstr>DFS using a Stack</vt:lpstr>
      <vt:lpstr>DFS using a Stack</vt:lpstr>
      <vt:lpstr>DFS using a Stack</vt:lpstr>
      <vt:lpstr>DFS using a Stack</vt:lpstr>
      <vt:lpstr>DFS using a Stack</vt:lpstr>
      <vt:lpstr>DFS using a Stack</vt:lpstr>
      <vt:lpstr>DFS using a Stack</vt:lpstr>
      <vt:lpstr>DFS using a Stack</vt:lpstr>
      <vt:lpstr>DFS using a Stack</vt:lpstr>
      <vt:lpstr>DFS using a Stack</vt:lpstr>
      <vt:lpstr>DFS using a Stack</vt:lpstr>
      <vt:lpstr>DFS using a Stack</vt:lpstr>
      <vt:lpstr>DFS using a Stack</vt:lpstr>
      <vt:lpstr>DFS using a Stack</vt:lpstr>
      <vt:lpstr>Implementing Depth-First Traversals</vt:lpstr>
      <vt:lpstr>Guidelines</vt:lpstr>
      <vt:lpstr>Applications of DFS</vt:lpstr>
      <vt:lpstr>Printing a Hierarchy</vt:lpstr>
      <vt:lpstr>Printing a Hierarchy</vt:lpstr>
      <vt:lpstr>Printing a Hierarchy</vt:lpstr>
      <vt:lpstr>Determining Memory Usage</vt:lpstr>
      <vt:lpstr>Determining Memory Usage</vt:lpstr>
      <vt:lpstr>Printing a Hierarchy</vt:lpstr>
      <vt:lpstr>Height</vt:lpstr>
      <vt:lpstr>Outline</vt:lpstr>
      <vt:lpstr>Game: Tic-Tac-Toe</vt:lpstr>
      <vt:lpstr>Game: Tic-Tac-Toe</vt:lpstr>
      <vt:lpstr>Game: Tic-Tac-Toe</vt:lpstr>
      <vt:lpstr>Game: Tic-Tac-Toe</vt:lpstr>
      <vt:lpstr>Monte Carlo Tree Search</vt:lpstr>
      <vt:lpstr>Monte Carlo Tree Search</vt:lpstr>
      <vt:lpstr>MCTS: Selection</vt:lpstr>
      <vt:lpstr>MCTS: Selection</vt:lpstr>
      <vt:lpstr>UCB: Balance Exploitation and Exploration</vt:lpstr>
      <vt:lpstr>MCTS: Selection</vt:lpstr>
      <vt:lpstr>MCTS: Expansion</vt:lpstr>
      <vt:lpstr>MCTS: Simulation</vt:lpstr>
      <vt:lpstr>PowerPoint 演示文稿</vt:lpstr>
      <vt:lpstr>Outline</vt:lpstr>
      <vt:lpstr>Hierarchical relation</vt:lpstr>
      <vt:lpstr>Forest</vt:lpstr>
      <vt:lpstr>Forest</vt:lpstr>
      <vt:lpstr>Traversals</vt:lpstr>
      <vt:lpstr>Traversals</vt:lpstr>
      <vt:lpstr>Application</vt:lpstr>
      <vt:lpstr>Application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锦添 胡</cp:lastModifiedBy>
  <cp:revision>775</cp:revision>
  <dcterms:created xsi:type="dcterms:W3CDTF">2009-09-11T23:00:44Z</dcterms:created>
  <dcterms:modified xsi:type="dcterms:W3CDTF">2024-11-05T09:47:33Z</dcterms:modified>
</cp:coreProperties>
</file>